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43"/>
  </p:notesMasterIdLst>
  <p:sldIdLst>
    <p:sldId id="258" r:id="rId6"/>
    <p:sldId id="263" r:id="rId7"/>
    <p:sldId id="280" r:id="rId8"/>
    <p:sldId id="276" r:id="rId9"/>
    <p:sldId id="273" r:id="rId10"/>
    <p:sldId id="271" r:id="rId11"/>
    <p:sldId id="270" r:id="rId12"/>
    <p:sldId id="297" r:id="rId13"/>
    <p:sldId id="298" r:id="rId14"/>
    <p:sldId id="299" r:id="rId15"/>
    <p:sldId id="300" r:id="rId16"/>
    <p:sldId id="301" r:id="rId17"/>
    <p:sldId id="302"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5" r:id="rId31"/>
    <p:sldId id="316" r:id="rId32"/>
    <p:sldId id="289" r:id="rId33"/>
    <p:sldId id="290" r:id="rId34"/>
    <p:sldId id="291" r:id="rId35"/>
    <p:sldId id="292" r:id="rId36"/>
    <p:sldId id="293" r:id="rId37"/>
    <p:sldId id="294" r:id="rId38"/>
    <p:sldId id="295" r:id="rId39"/>
    <p:sldId id="296" r:id="rId40"/>
    <p:sldId id="282" r:id="rId41"/>
    <p:sldId id="274" r:id="rId4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38"/>
    <a:srgbClr val="3A8A65"/>
    <a:srgbClr val="7B7979"/>
    <a:srgbClr val="FFFFFF"/>
    <a:srgbClr val="45470C"/>
    <a:srgbClr val="C1CD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4660"/>
  </p:normalViewPr>
  <p:slideViewPr>
    <p:cSldViewPr snapToGrid="0">
      <p:cViewPr varScale="1">
        <p:scale>
          <a:sx n="95" d="100"/>
          <a:sy n="95" d="100"/>
        </p:scale>
        <p:origin x="9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C465F4-0915-430D-BD66-82174B8B7C65}"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FC500451-6DF4-48AF-BB83-4D771E83DBAE}">
      <dgm:prSet phldrT="[Text]"/>
      <dgm:spPr>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dgm:spPr>
      <dgm:t>
        <a:bodyPr/>
        <a:lstStyle/>
        <a:p>
          <a:endParaRPr lang="en-US" b="1" dirty="0"/>
        </a:p>
      </dgm:t>
    </dgm:pt>
    <dgm:pt modelId="{D429B312-F4A8-4839-9891-DB1CDBBBA079}" type="parTrans" cxnId="{0ABE1925-F93A-457E-B355-E367BB6F3845}">
      <dgm:prSet/>
      <dgm:spPr/>
      <dgm:t>
        <a:bodyPr/>
        <a:lstStyle/>
        <a:p>
          <a:endParaRPr lang="en-US"/>
        </a:p>
      </dgm:t>
    </dgm:pt>
    <dgm:pt modelId="{B8139579-A399-4384-B5E8-A0260CC76B12}" type="sibTrans" cxnId="{0ABE1925-F93A-457E-B355-E367BB6F3845}">
      <dgm:prSet/>
      <dgm:spPr/>
      <dgm:t>
        <a:bodyPr/>
        <a:lstStyle/>
        <a:p>
          <a:endParaRPr lang="en-US"/>
        </a:p>
      </dgm:t>
    </dgm:pt>
    <dgm:pt modelId="{B0AE633E-98BF-4D5B-B499-3179E99D4162}">
      <dgm:prSet phldrT="[Text]" custT="1"/>
      <dgm:spPr>
        <a:solidFill>
          <a:srgbClr val="7E81BE"/>
        </a:solidFill>
      </dgm:spPr>
      <dgm:t>
        <a:bodyPr/>
        <a:lstStyle/>
        <a:p>
          <a:r>
            <a:rPr lang="en-US" sz="1800" b="1" dirty="0">
              <a:solidFill>
                <a:schemeClr val="tx1"/>
              </a:solidFill>
            </a:rPr>
            <a:t>Build leadership and skill capacity</a:t>
          </a:r>
          <a:endParaRPr lang="en-US" sz="1800" dirty="0">
            <a:solidFill>
              <a:schemeClr val="tx1"/>
            </a:solidFill>
          </a:endParaRPr>
        </a:p>
      </dgm:t>
    </dgm:pt>
    <dgm:pt modelId="{83CD4816-D9DF-4B7F-9AC0-1ABE210B2B02}" type="parTrans" cxnId="{DF270786-E359-4A5A-812B-73815D4513DF}">
      <dgm:prSet/>
      <dgm:spPr/>
      <dgm:t>
        <a:bodyPr/>
        <a:lstStyle/>
        <a:p>
          <a:endParaRPr lang="en-US"/>
        </a:p>
      </dgm:t>
    </dgm:pt>
    <dgm:pt modelId="{A9E63FF9-3E0B-4585-BC6C-F717D19D4D71}" type="sibTrans" cxnId="{DF270786-E359-4A5A-812B-73815D4513DF}">
      <dgm:prSet/>
      <dgm:spPr/>
      <dgm:t>
        <a:bodyPr/>
        <a:lstStyle/>
        <a:p>
          <a:endParaRPr lang="en-US"/>
        </a:p>
      </dgm:t>
    </dgm:pt>
    <dgm:pt modelId="{0059FED3-3A29-478F-A1BA-53CB9121C4FE}">
      <dgm:prSet phldrT="[Text]" custT="1"/>
      <dgm:spPr>
        <a:solidFill>
          <a:srgbClr val="9FA617"/>
        </a:solidFill>
      </dgm:spPr>
      <dgm:t>
        <a:bodyPr/>
        <a:lstStyle/>
        <a:p>
          <a:r>
            <a:rPr lang="en-US" sz="1600" b="1" dirty="0">
              <a:solidFill>
                <a:schemeClr val="tx1"/>
              </a:solidFill>
            </a:rPr>
            <a:t>Create collaboratives to spread evidence-informed improvement</a:t>
          </a:r>
        </a:p>
      </dgm:t>
    </dgm:pt>
    <dgm:pt modelId="{2CB2903B-CAEF-4488-A03A-588E80808A60}" type="parTrans" cxnId="{C4E9A185-59A2-4DBB-B68E-90310B748B23}">
      <dgm:prSet/>
      <dgm:spPr/>
      <dgm:t>
        <a:bodyPr/>
        <a:lstStyle/>
        <a:p>
          <a:endParaRPr lang="en-US"/>
        </a:p>
      </dgm:t>
    </dgm:pt>
    <dgm:pt modelId="{0DA23F6A-E43A-4D5B-8097-360606EB3584}" type="sibTrans" cxnId="{C4E9A185-59A2-4DBB-B68E-90310B748B23}">
      <dgm:prSet/>
      <dgm:spPr/>
      <dgm:t>
        <a:bodyPr/>
        <a:lstStyle/>
        <a:p>
          <a:endParaRPr lang="en-US"/>
        </a:p>
      </dgm:t>
    </dgm:pt>
    <dgm:pt modelId="{C9DFD764-0E68-4AF1-B24D-CDE54F953C2F}">
      <dgm:prSet phldrT="[Text]" custT="1"/>
      <dgm:spPr/>
      <dgm:t>
        <a:bodyPr/>
        <a:lstStyle/>
        <a:p>
          <a:r>
            <a:rPr lang="en-US" sz="1600" b="1" dirty="0">
              <a:solidFill>
                <a:schemeClr val="tx1"/>
              </a:solidFill>
            </a:rPr>
            <a:t>Enable patient, family and community engagement</a:t>
          </a:r>
        </a:p>
      </dgm:t>
    </dgm:pt>
    <dgm:pt modelId="{45711937-F1B7-47C2-82AF-D1B9CEA70143}" type="parTrans" cxnId="{DAF5C706-3BCC-47D6-8C57-14343757F164}">
      <dgm:prSet/>
      <dgm:spPr/>
      <dgm:t>
        <a:bodyPr/>
        <a:lstStyle/>
        <a:p>
          <a:endParaRPr lang="en-US"/>
        </a:p>
      </dgm:t>
    </dgm:pt>
    <dgm:pt modelId="{9DBAA3ED-8223-4162-AC4F-839C709F3709}" type="sibTrans" cxnId="{DAF5C706-3BCC-47D6-8C57-14343757F164}">
      <dgm:prSet/>
      <dgm:spPr/>
      <dgm:t>
        <a:bodyPr/>
        <a:lstStyle/>
        <a:p>
          <a:endParaRPr lang="en-US"/>
        </a:p>
      </dgm:t>
    </dgm:pt>
    <dgm:pt modelId="{AFDB4212-203E-4915-901A-166674BB48AF}">
      <dgm:prSet phldrT="[Text]" custT="1"/>
      <dgm:spPr>
        <a:solidFill>
          <a:srgbClr val="92E0F4"/>
        </a:solidFill>
      </dgm:spPr>
      <dgm:t>
        <a:bodyPr/>
        <a:lstStyle/>
        <a:p>
          <a:r>
            <a:rPr lang="en-US" sz="1800" b="1" dirty="0">
              <a:solidFill>
                <a:schemeClr val="tx1"/>
              </a:solidFill>
            </a:rPr>
            <a:t>Apply improvement methods</a:t>
          </a:r>
          <a:r>
            <a:rPr lang="en-US" sz="1400" b="1" dirty="0">
              <a:solidFill>
                <a:schemeClr val="tx1"/>
              </a:solidFill>
            </a:rPr>
            <a:t>	</a:t>
          </a:r>
        </a:p>
      </dgm:t>
    </dgm:pt>
    <dgm:pt modelId="{6AD6AC74-482F-4CC5-9ECF-8042C25E8077}" type="parTrans" cxnId="{AACEB847-A6F1-4011-98E6-BB793E8B4241}">
      <dgm:prSet/>
      <dgm:spPr/>
      <dgm:t>
        <a:bodyPr/>
        <a:lstStyle/>
        <a:p>
          <a:endParaRPr lang="en-US"/>
        </a:p>
      </dgm:t>
    </dgm:pt>
    <dgm:pt modelId="{04DEB276-A9A2-4F34-9B21-C4C55D767EC6}" type="sibTrans" cxnId="{AACEB847-A6F1-4011-98E6-BB793E8B4241}">
      <dgm:prSet/>
      <dgm:spPr/>
      <dgm:t>
        <a:bodyPr/>
        <a:lstStyle/>
        <a:p>
          <a:endParaRPr lang="en-US"/>
        </a:p>
      </dgm:t>
    </dgm:pt>
    <dgm:pt modelId="{E1B1F165-2E0B-4D0C-91C2-4A2082C6F2E4}" type="pres">
      <dgm:prSet presAssocID="{50C465F4-0915-430D-BD66-82174B8B7C65}" presName="Name0" presStyleCnt="0">
        <dgm:presLayoutVars>
          <dgm:chMax val="1"/>
          <dgm:dir/>
          <dgm:animLvl val="ctr"/>
          <dgm:resizeHandles val="exact"/>
        </dgm:presLayoutVars>
      </dgm:prSet>
      <dgm:spPr/>
    </dgm:pt>
    <dgm:pt modelId="{E7481D59-DAA2-44C3-851D-E3BEE28E7570}" type="pres">
      <dgm:prSet presAssocID="{FC500451-6DF4-48AF-BB83-4D771E83DBAE}" presName="centerShape" presStyleLbl="node0" presStyleIdx="0" presStyleCnt="1"/>
      <dgm:spPr/>
    </dgm:pt>
    <dgm:pt modelId="{4CB92E82-78DB-4E11-9CC2-95E6E373AB18}" type="pres">
      <dgm:prSet presAssocID="{B0AE633E-98BF-4D5B-B499-3179E99D4162}" presName="node" presStyleLbl="node1" presStyleIdx="0" presStyleCnt="4" custScaleX="171478" custScaleY="145182">
        <dgm:presLayoutVars>
          <dgm:bulletEnabled val="1"/>
        </dgm:presLayoutVars>
      </dgm:prSet>
      <dgm:spPr/>
    </dgm:pt>
    <dgm:pt modelId="{1C085146-AD35-4381-B002-46393D509833}" type="pres">
      <dgm:prSet presAssocID="{B0AE633E-98BF-4D5B-B499-3179E99D4162}" presName="dummy" presStyleCnt="0"/>
      <dgm:spPr/>
    </dgm:pt>
    <dgm:pt modelId="{D0D68EE4-516D-4533-A24F-FAA8ED5A41A9}" type="pres">
      <dgm:prSet presAssocID="{A9E63FF9-3E0B-4585-BC6C-F717D19D4D71}" presName="sibTrans" presStyleLbl="sibTrans2D1" presStyleIdx="0" presStyleCnt="4"/>
      <dgm:spPr/>
    </dgm:pt>
    <dgm:pt modelId="{A10B0E55-C72E-4D95-89A0-016D6797BBB3}" type="pres">
      <dgm:prSet presAssocID="{C9DFD764-0E68-4AF1-B24D-CDE54F953C2F}" presName="node" presStyleLbl="node1" presStyleIdx="1" presStyleCnt="4" custScaleX="170260" custScaleY="144566">
        <dgm:presLayoutVars>
          <dgm:bulletEnabled val="1"/>
        </dgm:presLayoutVars>
      </dgm:prSet>
      <dgm:spPr/>
    </dgm:pt>
    <dgm:pt modelId="{61CDD00F-29AD-422D-97BE-D462D465DB2F}" type="pres">
      <dgm:prSet presAssocID="{C9DFD764-0E68-4AF1-B24D-CDE54F953C2F}" presName="dummy" presStyleCnt="0"/>
      <dgm:spPr/>
    </dgm:pt>
    <dgm:pt modelId="{64A54237-A376-4AEF-BE55-7055A3F5F7C5}" type="pres">
      <dgm:prSet presAssocID="{9DBAA3ED-8223-4162-AC4F-839C709F3709}" presName="sibTrans" presStyleLbl="sibTrans2D1" presStyleIdx="1" presStyleCnt="4"/>
      <dgm:spPr/>
    </dgm:pt>
    <dgm:pt modelId="{77DE5CFA-C535-4330-9558-0D81F01A0FA9}" type="pres">
      <dgm:prSet presAssocID="{AFDB4212-203E-4915-901A-166674BB48AF}" presName="node" presStyleLbl="node1" presStyleIdx="2" presStyleCnt="4" custScaleX="188624" custScaleY="147866" custRadScaleRad="104084">
        <dgm:presLayoutVars>
          <dgm:bulletEnabled val="1"/>
        </dgm:presLayoutVars>
      </dgm:prSet>
      <dgm:spPr/>
    </dgm:pt>
    <dgm:pt modelId="{FA5E2DAD-1746-4834-8C1E-F8F1F279E9C3}" type="pres">
      <dgm:prSet presAssocID="{AFDB4212-203E-4915-901A-166674BB48AF}" presName="dummy" presStyleCnt="0"/>
      <dgm:spPr/>
    </dgm:pt>
    <dgm:pt modelId="{E8D143FA-10E9-4B5C-9249-0056F1775095}" type="pres">
      <dgm:prSet presAssocID="{04DEB276-A9A2-4F34-9B21-C4C55D767EC6}" presName="sibTrans" presStyleLbl="sibTrans2D1" presStyleIdx="2" presStyleCnt="4"/>
      <dgm:spPr/>
    </dgm:pt>
    <dgm:pt modelId="{77D66ED7-CA1E-4BF9-91CD-BB2D68C7466F}" type="pres">
      <dgm:prSet presAssocID="{0059FED3-3A29-478F-A1BA-53CB9121C4FE}" presName="node" presStyleLbl="node1" presStyleIdx="3" presStyleCnt="4" custScaleX="202105" custScaleY="158628" custRadScaleRad="107836">
        <dgm:presLayoutVars>
          <dgm:bulletEnabled val="1"/>
        </dgm:presLayoutVars>
      </dgm:prSet>
      <dgm:spPr/>
    </dgm:pt>
    <dgm:pt modelId="{311EA91B-EA68-41E2-930D-E6C8158F4A1E}" type="pres">
      <dgm:prSet presAssocID="{0059FED3-3A29-478F-A1BA-53CB9121C4FE}" presName="dummy" presStyleCnt="0"/>
      <dgm:spPr/>
    </dgm:pt>
    <dgm:pt modelId="{428F322C-CDB7-47E1-9A01-B7298DCE4FBD}" type="pres">
      <dgm:prSet presAssocID="{0DA23F6A-E43A-4D5B-8097-360606EB3584}" presName="sibTrans" presStyleLbl="sibTrans2D1" presStyleIdx="3" presStyleCnt="4"/>
      <dgm:spPr/>
    </dgm:pt>
  </dgm:ptLst>
  <dgm:cxnLst>
    <dgm:cxn modelId="{81AA6049-CEEB-474D-85F6-F78603B4F966}" type="presOf" srcId="{AFDB4212-203E-4915-901A-166674BB48AF}" destId="{77DE5CFA-C535-4330-9558-0D81F01A0FA9}" srcOrd="0" destOrd="0" presId="urn:microsoft.com/office/officeart/2005/8/layout/radial6"/>
    <dgm:cxn modelId="{DAF5C706-3BCC-47D6-8C57-14343757F164}" srcId="{FC500451-6DF4-48AF-BB83-4D771E83DBAE}" destId="{C9DFD764-0E68-4AF1-B24D-CDE54F953C2F}" srcOrd="1" destOrd="0" parTransId="{45711937-F1B7-47C2-82AF-D1B9CEA70143}" sibTransId="{9DBAA3ED-8223-4162-AC4F-839C709F3709}"/>
    <dgm:cxn modelId="{4BEA459A-FA48-4F8C-B3B5-D9403A5F3CCE}" type="presOf" srcId="{50C465F4-0915-430D-BD66-82174B8B7C65}" destId="{E1B1F165-2E0B-4D0C-91C2-4A2082C6F2E4}" srcOrd="0" destOrd="0" presId="urn:microsoft.com/office/officeart/2005/8/layout/radial6"/>
    <dgm:cxn modelId="{53E5E910-E7D0-4BA7-A4B7-1B34AFE2A543}" type="presOf" srcId="{9DBAA3ED-8223-4162-AC4F-839C709F3709}" destId="{64A54237-A376-4AEF-BE55-7055A3F5F7C5}" srcOrd="0" destOrd="0" presId="urn:microsoft.com/office/officeart/2005/8/layout/radial6"/>
    <dgm:cxn modelId="{1C9CD75E-D7B1-483B-AC72-5E63BA03C237}" type="presOf" srcId="{FC500451-6DF4-48AF-BB83-4D771E83DBAE}" destId="{E7481D59-DAA2-44C3-851D-E3BEE28E7570}" srcOrd="0" destOrd="0" presId="urn:microsoft.com/office/officeart/2005/8/layout/radial6"/>
    <dgm:cxn modelId="{6A9CF6B3-7161-46B0-884D-B136C6A79B82}" type="presOf" srcId="{0059FED3-3A29-478F-A1BA-53CB9121C4FE}" destId="{77D66ED7-CA1E-4BF9-91CD-BB2D68C7466F}" srcOrd="0" destOrd="0" presId="urn:microsoft.com/office/officeart/2005/8/layout/radial6"/>
    <dgm:cxn modelId="{0ABE1925-F93A-457E-B355-E367BB6F3845}" srcId="{50C465F4-0915-430D-BD66-82174B8B7C65}" destId="{FC500451-6DF4-48AF-BB83-4D771E83DBAE}" srcOrd="0" destOrd="0" parTransId="{D429B312-F4A8-4839-9891-DB1CDBBBA079}" sibTransId="{B8139579-A399-4384-B5E8-A0260CC76B12}"/>
    <dgm:cxn modelId="{AACEB847-A6F1-4011-98E6-BB793E8B4241}" srcId="{FC500451-6DF4-48AF-BB83-4D771E83DBAE}" destId="{AFDB4212-203E-4915-901A-166674BB48AF}" srcOrd="2" destOrd="0" parTransId="{6AD6AC74-482F-4CC5-9ECF-8042C25E8077}" sibTransId="{04DEB276-A9A2-4F34-9B21-C4C55D767EC6}"/>
    <dgm:cxn modelId="{FA588D98-6A14-4446-8C39-69FA5EC71FE1}" type="presOf" srcId="{04DEB276-A9A2-4F34-9B21-C4C55D767EC6}" destId="{E8D143FA-10E9-4B5C-9249-0056F1775095}" srcOrd="0" destOrd="0" presId="urn:microsoft.com/office/officeart/2005/8/layout/radial6"/>
    <dgm:cxn modelId="{43D646C1-3598-4C48-BECC-D3D9A9A94E78}" type="presOf" srcId="{A9E63FF9-3E0B-4585-BC6C-F717D19D4D71}" destId="{D0D68EE4-516D-4533-A24F-FAA8ED5A41A9}" srcOrd="0" destOrd="0" presId="urn:microsoft.com/office/officeart/2005/8/layout/radial6"/>
    <dgm:cxn modelId="{C4E9A185-59A2-4DBB-B68E-90310B748B23}" srcId="{FC500451-6DF4-48AF-BB83-4D771E83DBAE}" destId="{0059FED3-3A29-478F-A1BA-53CB9121C4FE}" srcOrd="3" destOrd="0" parTransId="{2CB2903B-CAEF-4488-A03A-588E80808A60}" sibTransId="{0DA23F6A-E43A-4D5B-8097-360606EB3584}"/>
    <dgm:cxn modelId="{68DCC7AB-26C0-47D3-8626-1DBDF3532739}" type="presOf" srcId="{B0AE633E-98BF-4D5B-B499-3179E99D4162}" destId="{4CB92E82-78DB-4E11-9CC2-95E6E373AB18}" srcOrd="0" destOrd="0" presId="urn:microsoft.com/office/officeart/2005/8/layout/radial6"/>
    <dgm:cxn modelId="{6DD8DBB7-D1DF-4BB1-8D8B-A9A9427668DE}" type="presOf" srcId="{C9DFD764-0E68-4AF1-B24D-CDE54F953C2F}" destId="{A10B0E55-C72E-4D95-89A0-016D6797BBB3}" srcOrd="0" destOrd="0" presId="urn:microsoft.com/office/officeart/2005/8/layout/radial6"/>
    <dgm:cxn modelId="{A080C72C-FC61-4886-AD3F-3618E3D8C553}" type="presOf" srcId="{0DA23F6A-E43A-4D5B-8097-360606EB3584}" destId="{428F322C-CDB7-47E1-9A01-B7298DCE4FBD}" srcOrd="0" destOrd="0" presId="urn:microsoft.com/office/officeart/2005/8/layout/radial6"/>
    <dgm:cxn modelId="{DF270786-E359-4A5A-812B-73815D4513DF}" srcId="{FC500451-6DF4-48AF-BB83-4D771E83DBAE}" destId="{B0AE633E-98BF-4D5B-B499-3179E99D4162}" srcOrd="0" destOrd="0" parTransId="{83CD4816-D9DF-4B7F-9AC0-1ABE210B2B02}" sibTransId="{A9E63FF9-3E0B-4585-BC6C-F717D19D4D71}"/>
    <dgm:cxn modelId="{DF3B8E56-0912-4D9D-A2F2-2109BA522626}" type="presParOf" srcId="{E1B1F165-2E0B-4D0C-91C2-4A2082C6F2E4}" destId="{E7481D59-DAA2-44C3-851D-E3BEE28E7570}" srcOrd="0" destOrd="0" presId="urn:microsoft.com/office/officeart/2005/8/layout/radial6"/>
    <dgm:cxn modelId="{D2B2D30D-65BE-4382-AD98-296C0A2B02DE}" type="presParOf" srcId="{E1B1F165-2E0B-4D0C-91C2-4A2082C6F2E4}" destId="{4CB92E82-78DB-4E11-9CC2-95E6E373AB18}" srcOrd="1" destOrd="0" presId="urn:microsoft.com/office/officeart/2005/8/layout/radial6"/>
    <dgm:cxn modelId="{4BB12C37-A96A-4244-8432-FEDA2735F22F}" type="presParOf" srcId="{E1B1F165-2E0B-4D0C-91C2-4A2082C6F2E4}" destId="{1C085146-AD35-4381-B002-46393D509833}" srcOrd="2" destOrd="0" presId="urn:microsoft.com/office/officeart/2005/8/layout/radial6"/>
    <dgm:cxn modelId="{B23802F8-66D6-42B3-8C31-9FC54A9D46CC}" type="presParOf" srcId="{E1B1F165-2E0B-4D0C-91C2-4A2082C6F2E4}" destId="{D0D68EE4-516D-4533-A24F-FAA8ED5A41A9}" srcOrd="3" destOrd="0" presId="urn:microsoft.com/office/officeart/2005/8/layout/radial6"/>
    <dgm:cxn modelId="{822FC936-BF35-4D5C-AE30-479376BE9A25}" type="presParOf" srcId="{E1B1F165-2E0B-4D0C-91C2-4A2082C6F2E4}" destId="{A10B0E55-C72E-4D95-89A0-016D6797BBB3}" srcOrd="4" destOrd="0" presId="urn:microsoft.com/office/officeart/2005/8/layout/radial6"/>
    <dgm:cxn modelId="{2AEF8F0A-DE5E-4CAE-AC76-B15A04F89598}" type="presParOf" srcId="{E1B1F165-2E0B-4D0C-91C2-4A2082C6F2E4}" destId="{61CDD00F-29AD-422D-97BE-D462D465DB2F}" srcOrd="5" destOrd="0" presId="urn:microsoft.com/office/officeart/2005/8/layout/radial6"/>
    <dgm:cxn modelId="{0BF2F4CB-14AA-42DE-97F3-A841C45376CB}" type="presParOf" srcId="{E1B1F165-2E0B-4D0C-91C2-4A2082C6F2E4}" destId="{64A54237-A376-4AEF-BE55-7055A3F5F7C5}" srcOrd="6" destOrd="0" presId="urn:microsoft.com/office/officeart/2005/8/layout/radial6"/>
    <dgm:cxn modelId="{3E23D3FF-5D1B-4FDD-A666-0A1E002D76DB}" type="presParOf" srcId="{E1B1F165-2E0B-4D0C-91C2-4A2082C6F2E4}" destId="{77DE5CFA-C535-4330-9558-0D81F01A0FA9}" srcOrd="7" destOrd="0" presId="urn:microsoft.com/office/officeart/2005/8/layout/radial6"/>
    <dgm:cxn modelId="{223A586F-9065-4D38-BD16-3264F3727A90}" type="presParOf" srcId="{E1B1F165-2E0B-4D0C-91C2-4A2082C6F2E4}" destId="{FA5E2DAD-1746-4834-8C1E-F8F1F279E9C3}" srcOrd="8" destOrd="0" presId="urn:microsoft.com/office/officeart/2005/8/layout/radial6"/>
    <dgm:cxn modelId="{2800B647-393A-4C84-80DA-31220196B29E}" type="presParOf" srcId="{E1B1F165-2E0B-4D0C-91C2-4A2082C6F2E4}" destId="{E8D143FA-10E9-4B5C-9249-0056F1775095}" srcOrd="9" destOrd="0" presId="urn:microsoft.com/office/officeart/2005/8/layout/radial6"/>
    <dgm:cxn modelId="{BD08FCED-5614-4904-8ADC-4D9C1AEE4885}" type="presParOf" srcId="{E1B1F165-2E0B-4D0C-91C2-4A2082C6F2E4}" destId="{77D66ED7-CA1E-4BF9-91CD-BB2D68C7466F}" srcOrd="10" destOrd="0" presId="urn:microsoft.com/office/officeart/2005/8/layout/radial6"/>
    <dgm:cxn modelId="{C6ABB1D9-252B-4165-8871-9FF8C821C2CB}" type="presParOf" srcId="{E1B1F165-2E0B-4D0C-91C2-4A2082C6F2E4}" destId="{311EA91B-EA68-41E2-930D-E6C8158F4A1E}" srcOrd="11" destOrd="0" presId="urn:microsoft.com/office/officeart/2005/8/layout/radial6"/>
    <dgm:cxn modelId="{7BB8B301-C7C7-4565-8FF7-11A22DB20779}" type="presParOf" srcId="{E1B1F165-2E0B-4D0C-91C2-4A2082C6F2E4}" destId="{428F322C-CDB7-47E1-9A01-B7298DCE4FBD}"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8F322C-CDB7-47E1-9A01-B7298DCE4FBD}">
      <dsp:nvSpPr>
        <dsp:cNvPr id="0" name=""/>
        <dsp:cNvSpPr/>
      </dsp:nvSpPr>
      <dsp:spPr>
        <a:xfrm>
          <a:off x="1445868" y="457831"/>
          <a:ext cx="3125428" cy="3125428"/>
        </a:xfrm>
        <a:prstGeom prst="blockArc">
          <a:avLst>
            <a:gd name="adj1" fmla="val 10789428"/>
            <a:gd name="adj2" fmla="val 16469675"/>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D143FA-10E9-4B5C-9249-0056F1775095}">
      <dsp:nvSpPr>
        <dsp:cNvPr id="0" name=""/>
        <dsp:cNvSpPr/>
      </dsp:nvSpPr>
      <dsp:spPr>
        <a:xfrm>
          <a:off x="1445868" y="467219"/>
          <a:ext cx="3125428" cy="3125428"/>
        </a:xfrm>
        <a:prstGeom prst="blockArc">
          <a:avLst>
            <a:gd name="adj1" fmla="val 5130325"/>
            <a:gd name="adj2" fmla="val 10810572"/>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4A54237-A376-4AEF-BE55-7055A3F5F7C5}">
      <dsp:nvSpPr>
        <dsp:cNvPr id="0" name=""/>
        <dsp:cNvSpPr/>
      </dsp:nvSpPr>
      <dsp:spPr>
        <a:xfrm>
          <a:off x="1565488" y="462525"/>
          <a:ext cx="3125428" cy="312542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D68EE4-516D-4533-A24F-FAA8ED5A41A9}">
      <dsp:nvSpPr>
        <dsp:cNvPr id="0" name=""/>
        <dsp:cNvSpPr/>
      </dsp:nvSpPr>
      <dsp:spPr>
        <a:xfrm>
          <a:off x="1565488" y="462525"/>
          <a:ext cx="3125428" cy="312542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481D59-DAA2-44C3-851D-E3BEE28E7570}">
      <dsp:nvSpPr>
        <dsp:cNvPr id="0" name=""/>
        <dsp:cNvSpPr/>
      </dsp:nvSpPr>
      <dsp:spPr>
        <a:xfrm>
          <a:off x="2408619" y="1305656"/>
          <a:ext cx="1439167" cy="1439167"/>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0" tIns="77470" rIns="77470" bIns="77470" numCol="1" spcCol="1270" anchor="ctr" anchorCtr="0">
          <a:noAutofit/>
        </a:bodyPr>
        <a:lstStyle/>
        <a:p>
          <a:pPr marL="0" lvl="0" indent="0" algn="ctr" defTabSz="2711450">
            <a:lnSpc>
              <a:spcPct val="90000"/>
            </a:lnSpc>
            <a:spcBef>
              <a:spcPct val="0"/>
            </a:spcBef>
            <a:spcAft>
              <a:spcPct val="35000"/>
            </a:spcAft>
            <a:buNone/>
          </a:pPr>
          <a:endParaRPr lang="en-US" sz="6100" b="1" kern="1200" dirty="0"/>
        </a:p>
      </dsp:txBody>
      <dsp:txXfrm>
        <a:off x="2619380" y="1516417"/>
        <a:ext cx="1017645" cy="1017645"/>
      </dsp:txXfrm>
    </dsp:sp>
    <dsp:sp modelId="{4CB92E82-78DB-4E11-9CC2-95E6E373AB18}">
      <dsp:nvSpPr>
        <dsp:cNvPr id="0" name=""/>
        <dsp:cNvSpPr/>
      </dsp:nvSpPr>
      <dsp:spPr>
        <a:xfrm>
          <a:off x="2264453" y="-232501"/>
          <a:ext cx="1727499" cy="1462588"/>
        </a:xfrm>
        <a:prstGeom prst="ellipse">
          <a:avLst/>
        </a:prstGeom>
        <a:solidFill>
          <a:srgbClr val="7E81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Build leadership and skill capacity</a:t>
          </a:r>
          <a:endParaRPr lang="en-US" sz="1800" kern="1200" dirty="0">
            <a:solidFill>
              <a:schemeClr val="tx1"/>
            </a:solidFill>
          </a:endParaRPr>
        </a:p>
      </dsp:txBody>
      <dsp:txXfrm>
        <a:off x="2517439" y="-18310"/>
        <a:ext cx="1221527" cy="1034206"/>
      </dsp:txXfrm>
    </dsp:sp>
    <dsp:sp modelId="{A10B0E55-C72E-4D95-89A0-016D6797BBB3}">
      <dsp:nvSpPr>
        <dsp:cNvPr id="0" name=""/>
        <dsp:cNvSpPr/>
      </dsp:nvSpPr>
      <dsp:spPr>
        <a:xfrm>
          <a:off x="3797035" y="1297048"/>
          <a:ext cx="1715229" cy="145638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Enable patient, family and community engagement</a:t>
          </a:r>
        </a:p>
      </dsp:txBody>
      <dsp:txXfrm>
        <a:off x="4048224" y="1510330"/>
        <a:ext cx="1212851" cy="1029819"/>
      </dsp:txXfrm>
    </dsp:sp>
    <dsp:sp modelId="{77DE5CFA-C535-4330-9558-0D81F01A0FA9}">
      <dsp:nvSpPr>
        <dsp:cNvPr id="0" name=""/>
        <dsp:cNvSpPr/>
      </dsp:nvSpPr>
      <dsp:spPr>
        <a:xfrm>
          <a:off x="2178087" y="2806873"/>
          <a:ext cx="1900231" cy="1489628"/>
        </a:xfrm>
        <a:prstGeom prst="ellipse">
          <a:avLst/>
        </a:prstGeom>
        <a:solidFill>
          <a:srgbClr val="92E0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chemeClr val="tx1"/>
              </a:solidFill>
            </a:rPr>
            <a:t>Apply improvement methods</a:t>
          </a:r>
          <a:r>
            <a:rPr lang="en-US" sz="1400" b="1" kern="1200" dirty="0">
              <a:solidFill>
                <a:schemeClr val="tx1"/>
              </a:solidFill>
            </a:rPr>
            <a:t>	</a:t>
          </a:r>
        </a:p>
      </dsp:txBody>
      <dsp:txXfrm>
        <a:off x="2456369" y="3025024"/>
        <a:ext cx="1343667" cy="1053326"/>
      </dsp:txXfrm>
    </dsp:sp>
    <dsp:sp modelId="{77D66ED7-CA1E-4BF9-91CD-BB2D68C7466F}">
      <dsp:nvSpPr>
        <dsp:cNvPr id="0" name=""/>
        <dsp:cNvSpPr/>
      </dsp:nvSpPr>
      <dsp:spPr>
        <a:xfrm>
          <a:off x="464122" y="1226217"/>
          <a:ext cx="2036041" cy="1598046"/>
        </a:xfrm>
        <a:prstGeom prst="ellipse">
          <a:avLst/>
        </a:prstGeom>
        <a:solidFill>
          <a:srgbClr val="9FA6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Create collaboratives to spread evidence-informed improvement</a:t>
          </a:r>
        </a:p>
      </dsp:txBody>
      <dsp:txXfrm>
        <a:off x="762293" y="1460245"/>
        <a:ext cx="1439699" cy="1129990"/>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15" tIns="46657" rIns="93315" bIns="46657" rtlCol="0"/>
          <a:lstStyle>
            <a:lvl1pPr algn="l">
              <a:defRPr sz="1200"/>
            </a:lvl1pPr>
          </a:lstStyle>
          <a:p>
            <a:endParaRPr lang="en-CA"/>
          </a:p>
        </p:txBody>
      </p:sp>
      <p:sp>
        <p:nvSpPr>
          <p:cNvPr id="3" name="Date Placeholder 2"/>
          <p:cNvSpPr>
            <a:spLocks noGrp="1"/>
          </p:cNvSpPr>
          <p:nvPr>
            <p:ph type="dt" idx="1"/>
          </p:nvPr>
        </p:nvSpPr>
        <p:spPr>
          <a:xfrm>
            <a:off x="3978132" y="0"/>
            <a:ext cx="3043343" cy="467072"/>
          </a:xfrm>
          <a:prstGeom prst="rect">
            <a:avLst/>
          </a:prstGeom>
        </p:spPr>
        <p:txBody>
          <a:bodyPr vert="horz" lIns="93315" tIns="46657" rIns="93315" bIns="46657" rtlCol="0"/>
          <a:lstStyle>
            <a:lvl1pPr algn="r">
              <a:defRPr sz="1200"/>
            </a:lvl1pPr>
          </a:lstStyle>
          <a:p>
            <a:fld id="{0FDB6B85-FE22-4EC6-8335-2281EE68B9DE}" type="datetimeFigureOut">
              <a:rPr lang="en-CA" smtClean="0"/>
              <a:t>07/12/2016</a:t>
            </a:fld>
            <a:endParaRPr lang="en-CA"/>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CA"/>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15" tIns="46657" rIns="93315" bIns="4665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42031"/>
            <a:ext cx="3043343" cy="467071"/>
          </a:xfrm>
          <a:prstGeom prst="rect">
            <a:avLst/>
          </a:prstGeom>
        </p:spPr>
        <p:txBody>
          <a:bodyPr vert="horz" lIns="93315" tIns="46657" rIns="93315" bIns="46657" rtlCol="0" anchor="b"/>
          <a:lstStyle>
            <a:lvl1pPr algn="l">
              <a:defRPr sz="1200"/>
            </a:lvl1pPr>
          </a:lstStyle>
          <a:p>
            <a:endParaRPr lang="en-CA"/>
          </a:p>
        </p:txBody>
      </p:sp>
      <p:sp>
        <p:nvSpPr>
          <p:cNvPr id="7" name="Slide Number Placeholder 6"/>
          <p:cNvSpPr>
            <a:spLocks noGrp="1"/>
          </p:cNvSpPr>
          <p:nvPr>
            <p:ph type="sldNum" sz="quarter" idx="5"/>
          </p:nvPr>
        </p:nvSpPr>
        <p:spPr>
          <a:xfrm>
            <a:off x="3978132" y="8842031"/>
            <a:ext cx="3043343" cy="467071"/>
          </a:xfrm>
          <a:prstGeom prst="rect">
            <a:avLst/>
          </a:prstGeom>
        </p:spPr>
        <p:txBody>
          <a:bodyPr vert="horz" lIns="93315" tIns="46657" rIns="93315" bIns="46657" rtlCol="0" anchor="b"/>
          <a:lstStyle>
            <a:lvl1pPr algn="r">
              <a:defRPr sz="1200"/>
            </a:lvl1pPr>
          </a:lstStyle>
          <a:p>
            <a:fld id="{DFB0F1E1-650B-4462-98D1-6C2AB0CDFC2F}" type="slidenum">
              <a:rPr lang="en-CA" smtClean="0"/>
              <a:t>‹#›</a:t>
            </a:fld>
            <a:endParaRPr lang="en-CA"/>
          </a:p>
        </p:txBody>
      </p:sp>
    </p:spTree>
    <p:extLst>
      <p:ext uri="{BB962C8B-B14F-4D97-AF65-F5344CB8AC3E}">
        <p14:creationId xmlns:p14="http://schemas.microsoft.com/office/powerpoint/2010/main" val="1829408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1</a:t>
            </a:fld>
            <a:endParaRPr lang="en-CA"/>
          </a:p>
        </p:txBody>
      </p:sp>
    </p:spTree>
    <p:extLst>
      <p:ext uri="{BB962C8B-B14F-4D97-AF65-F5344CB8AC3E}">
        <p14:creationId xmlns:p14="http://schemas.microsoft.com/office/powerpoint/2010/main" val="2941072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323850"/>
            <a:ext cx="4572000" cy="3429000"/>
          </a:xfrm>
        </p:spPr>
      </p:sp>
      <p:sp>
        <p:nvSpPr>
          <p:cNvPr id="3" name="Notes Placeholder 2"/>
          <p:cNvSpPr>
            <a:spLocks noGrp="1"/>
          </p:cNvSpPr>
          <p:nvPr>
            <p:ph type="body" idx="1"/>
          </p:nvPr>
        </p:nvSpPr>
        <p:spPr>
          <a:xfrm>
            <a:off x="260648" y="4067944"/>
            <a:ext cx="6336704" cy="4114800"/>
          </a:xfrm>
        </p:spPr>
        <p:txBody>
          <a:bodyPr/>
          <a:lstStyle/>
          <a:p>
            <a:r>
              <a:rPr lang="en-US" sz="1600" dirty="0"/>
              <a:t>Designed by the  IHI and initially tested in 13 leading US hospitals, TCAB engages the hearts and minds of frontline staff to lead quality improvement, using rapid cycle improvement processes. </a:t>
            </a:r>
          </a:p>
          <a:p>
            <a:endParaRPr lang="en-US" sz="1600" dirty="0"/>
          </a:p>
          <a:p>
            <a:r>
              <a:rPr lang="en-US" sz="1600" dirty="0"/>
              <a:t>It’s 5 pillars are: </a:t>
            </a:r>
          </a:p>
          <a:p>
            <a:pPr marL="285750" indent="-285750">
              <a:buFont typeface="Arial" panose="020B0604020202020204" pitchFamily="34" charset="0"/>
              <a:buChar char="•"/>
            </a:pPr>
            <a:r>
              <a:rPr lang="en-US" sz="1600" dirty="0"/>
              <a:t>safe/reliable care, PFCC, teamwork, </a:t>
            </a:r>
          </a:p>
          <a:p>
            <a:pPr marL="285750" indent="-285750">
              <a:buFont typeface="Arial" panose="020B0604020202020204" pitchFamily="34" charset="0"/>
              <a:buChar char="•"/>
            </a:pPr>
            <a:r>
              <a:rPr lang="en-US" sz="1600" dirty="0"/>
              <a:t>value-add care processes and transformational leadership. </a:t>
            </a:r>
          </a:p>
          <a:p>
            <a:pPr marL="285750" indent="-285750">
              <a:buFont typeface="Arial" panose="020B0604020202020204" pitchFamily="34" charset="0"/>
              <a:buChar char="•"/>
            </a:pPr>
            <a:r>
              <a:rPr lang="en-US" sz="1600" dirty="0"/>
              <a:t>At the MUHC, we added a 6</a:t>
            </a:r>
            <a:r>
              <a:rPr lang="en-US" sz="1600" baseline="30000" dirty="0"/>
              <a:t>th</a:t>
            </a:r>
            <a:r>
              <a:rPr lang="en-US" sz="1600" dirty="0"/>
              <a:t> pillar from the outset-- Pts./families as co-design partners --- given our belief that patient would bring  different insights and better outcomes.</a:t>
            </a:r>
            <a:endParaRPr lang="en-CA" sz="1600" dirty="0"/>
          </a:p>
          <a:p>
            <a:endParaRPr lang="en-CA" sz="1600" dirty="0">
              <a:solidFill>
                <a:schemeClr val="tx1"/>
              </a:solidFill>
            </a:endParaRPr>
          </a:p>
          <a:p>
            <a:r>
              <a:rPr lang="en-CA" sz="1600" dirty="0">
                <a:solidFill>
                  <a:schemeClr val="tx1"/>
                </a:solidFill>
              </a:rPr>
              <a:t>Transforming Care at the Bedside (TCAB) engages staff &amp; patient advisors to co-design new care processes, reduce waste and improve outcomes.</a:t>
            </a:r>
          </a:p>
          <a:p>
            <a:endParaRPr lang="en-CA" sz="1600" dirty="0">
              <a:solidFill>
                <a:schemeClr val="tx1"/>
              </a:solidFill>
            </a:endParaRPr>
          </a:p>
          <a:p>
            <a:r>
              <a:rPr lang="en-CA" sz="1600" dirty="0">
                <a:solidFill>
                  <a:schemeClr val="tx1"/>
                </a:solidFill>
              </a:rPr>
              <a:t>Staff and patients receive TCAB education  together and jointly focus on improvement initiatives. </a:t>
            </a:r>
          </a:p>
          <a:p>
            <a:endParaRPr lang="en-US" sz="1600" b="1" dirty="0"/>
          </a:p>
          <a:p>
            <a:endParaRPr lang="en-US" sz="1100" b="1" dirty="0"/>
          </a:p>
        </p:txBody>
      </p:sp>
      <p:sp>
        <p:nvSpPr>
          <p:cNvPr id="4" name="Slide Number Placeholder 3"/>
          <p:cNvSpPr>
            <a:spLocks noGrp="1"/>
          </p:cNvSpPr>
          <p:nvPr>
            <p:ph type="sldNum" sz="quarter" idx="10"/>
          </p:nvPr>
        </p:nvSpPr>
        <p:spPr/>
        <p:txBody>
          <a:bodyPr/>
          <a:lstStyle/>
          <a:p>
            <a:fld id="{F239FC10-E36C-D54C-86A2-0D4420240D8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37069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250825"/>
            <a:ext cx="4572000" cy="3429000"/>
          </a:xfrm>
        </p:spPr>
      </p:sp>
      <p:sp>
        <p:nvSpPr>
          <p:cNvPr id="3" name="Notes Placeholder 2"/>
          <p:cNvSpPr>
            <a:spLocks noGrp="1"/>
          </p:cNvSpPr>
          <p:nvPr>
            <p:ph type="body" idx="1"/>
          </p:nvPr>
        </p:nvSpPr>
        <p:spPr>
          <a:xfrm>
            <a:off x="116632" y="3851919"/>
            <a:ext cx="6741368" cy="7848873"/>
          </a:xfrm>
        </p:spPr>
        <p:txBody>
          <a:bodyPr/>
          <a:lstStyle/>
          <a:p>
            <a:r>
              <a:rPr lang="en-GB" sz="1600" dirty="0"/>
              <a:t>Three main objectives guided our work : </a:t>
            </a:r>
            <a:endParaRPr lang="en-CA" sz="1600" dirty="0"/>
          </a:p>
          <a:p>
            <a:pPr marL="539750" lvl="0" indent="-269875">
              <a:buFont typeface="+mj-lt"/>
              <a:buAutoNum type="arabicParenR"/>
            </a:pPr>
            <a:r>
              <a:rPr lang="en-GB" sz="1600" dirty="0"/>
              <a:t>To understand care through the eyes of patients and families and improve the patient experience of care; </a:t>
            </a:r>
            <a:endParaRPr lang="en-CA" sz="1600" dirty="0"/>
          </a:p>
          <a:p>
            <a:pPr marL="539750" lvl="0" indent="-269875">
              <a:buFont typeface="+mj-lt"/>
              <a:buAutoNum type="arabicParenR"/>
            </a:pPr>
            <a:r>
              <a:rPr lang="en-GB" sz="1600" dirty="0"/>
              <a:t>To partner patients and families with the care providers to redesign care processes that respond to their real needs; and </a:t>
            </a:r>
            <a:endParaRPr lang="en-CA" sz="1600" dirty="0"/>
          </a:p>
          <a:p>
            <a:pPr marL="539750" lvl="0" indent="-269875">
              <a:buFont typeface="+mj-lt"/>
              <a:buAutoNum type="arabicParenR"/>
            </a:pPr>
            <a:r>
              <a:rPr lang="en-GB" sz="1600" dirty="0"/>
              <a:t>to increasing nurse time spent in direct care. </a:t>
            </a:r>
            <a:endParaRPr lang="en-CA" sz="1600" dirty="0"/>
          </a:p>
          <a:p>
            <a:r>
              <a:rPr lang="en-GB" sz="1600" dirty="0"/>
              <a:t> </a:t>
            </a:r>
            <a:endParaRPr lang="en-CA" sz="1600" dirty="0"/>
          </a:p>
          <a:p>
            <a:r>
              <a:rPr lang="en-GB" sz="1600" dirty="0"/>
              <a:t>We rolled out 4 consecutive  implementation waves  </a:t>
            </a:r>
            <a:r>
              <a:rPr lang="en-GB" sz="1600" dirty="0" err="1"/>
              <a:t>betw</a:t>
            </a:r>
            <a:r>
              <a:rPr lang="en-GB" sz="1600" dirty="0"/>
              <a:t>. 2010-14, on </a:t>
            </a:r>
            <a:r>
              <a:rPr lang="en-GB" sz="1600" dirty="0" err="1"/>
              <a:t>inpt</a:t>
            </a:r>
            <a:r>
              <a:rPr lang="en-GB" sz="1600" dirty="0"/>
              <a:t>. units, ERs, ORs and dialysis. Each wave consisted of structured learning modules, each approx. 10 weeks. Workshops, combined with hands-on applied learning one day per week with the unit-based teams, focused on developing skills in four areas: </a:t>
            </a:r>
            <a:endParaRPr lang="en-CA" sz="1600" dirty="0"/>
          </a:p>
          <a:p>
            <a:pPr marL="539750" indent="-269875"/>
            <a:r>
              <a:rPr lang="en-GB" sz="1600" dirty="0"/>
              <a:t>a) rapid cycle improvement processes using PDSA; </a:t>
            </a:r>
            <a:endParaRPr lang="en-CA" sz="1600" dirty="0"/>
          </a:p>
          <a:p>
            <a:pPr marL="539750" indent="-269875"/>
            <a:r>
              <a:rPr lang="en-GB" sz="1600" dirty="0"/>
              <a:t>b) LEAN 5S methods; </a:t>
            </a:r>
            <a:endParaRPr lang="en-CA" sz="1600" dirty="0"/>
          </a:p>
          <a:p>
            <a:pPr marL="539750" indent="-269875"/>
            <a:r>
              <a:rPr lang="en-GB" sz="1600" dirty="0"/>
              <a:t>c) a patient experience of care module targeted a  bundle of three interventions e.g. whiteboards at the bedside, therapeutic questions, and hourly intentional rounds;  and </a:t>
            </a:r>
            <a:endParaRPr lang="en-CA" sz="1600" dirty="0"/>
          </a:p>
          <a:p>
            <a:pPr marL="539750" indent="-269875"/>
            <a:r>
              <a:rPr lang="en-GB" sz="1600" dirty="0"/>
              <a:t>d) process mapping to improve admission and discharge processes.</a:t>
            </a:r>
          </a:p>
          <a:p>
            <a:endParaRPr lang="en-GB" sz="1600" dirty="0"/>
          </a:p>
          <a:p>
            <a:r>
              <a:rPr lang="en-US" sz="1600" dirty="0"/>
              <a:t>Guided by the principle of “Nothing about me, without me”, patients were included from the very beginning in the redesign work. Each unit had 2 advisors </a:t>
            </a:r>
            <a:r>
              <a:rPr lang="en-CA" sz="1600" dirty="0"/>
              <a:t>embedded as members of unit-based improvement teams, and we paid for release time of one day/</a:t>
            </a:r>
            <a:r>
              <a:rPr lang="en-CA" sz="1600" dirty="0" err="1"/>
              <a:t>wk</a:t>
            </a:r>
            <a:r>
              <a:rPr lang="en-CA" sz="1600" dirty="0"/>
              <a:t> for 4 frontline caregivers. </a:t>
            </a:r>
          </a:p>
          <a:p>
            <a:endParaRPr lang="en-CA" sz="1600" dirty="0"/>
          </a:p>
          <a:p>
            <a:r>
              <a:rPr lang="en-CA" sz="1600" dirty="0"/>
              <a:t>Every week this core group of staff and </a:t>
            </a:r>
            <a:r>
              <a:rPr lang="en-CA" sz="1600" dirty="0" err="1"/>
              <a:t>pt</a:t>
            </a:r>
            <a:r>
              <a:rPr lang="en-CA" sz="1600" dirty="0"/>
              <a:t> advisors met for a full day, identifying  the problems in care delivery they wanted to address &amp; then  conducting  tests of change—adapting, adopting or abandoning ideas as they went. </a:t>
            </a:r>
            <a:r>
              <a:rPr lang="en-US" sz="1600" dirty="0"/>
              <a:t>Patient advisors assumed leadership in contacts with in-patients e.g. describing TCAB aims to patients, co-planning tests of change, and obtaining patient </a:t>
            </a:r>
            <a:r>
              <a:rPr lang="en-US" sz="1600" dirty="0" err="1"/>
              <a:t>fdbk</a:t>
            </a:r>
            <a:r>
              <a:rPr lang="en-US" sz="1600" dirty="0"/>
              <a:t> on the changes. Patients  were on the evaluation team, helping us apply for grants  &amp; overseeing  all measurements. And then they have co-presented the findings locally and internationally.</a:t>
            </a:r>
            <a:endParaRPr lang="en-CA" sz="1600" dirty="0"/>
          </a:p>
          <a:p>
            <a:endParaRPr lang="en-CA" dirty="0"/>
          </a:p>
        </p:txBody>
      </p:sp>
      <p:sp>
        <p:nvSpPr>
          <p:cNvPr id="4" name="Slide Number Placeholder 3"/>
          <p:cNvSpPr>
            <a:spLocks noGrp="1"/>
          </p:cNvSpPr>
          <p:nvPr>
            <p:ph type="sldNum" sz="quarter" idx="10"/>
          </p:nvPr>
        </p:nvSpPr>
        <p:spPr>
          <a:xfrm>
            <a:off x="3886200" y="8665466"/>
            <a:ext cx="2971800" cy="457200"/>
          </a:xfrm>
        </p:spPr>
        <p:txBody>
          <a:bodyPr/>
          <a:lstStyle/>
          <a:p>
            <a:fld id="{3153D618-7E17-44C5-92D7-2E41CAFA9BED}" type="slidenum">
              <a:rPr lang="en-CA" smtClean="0"/>
              <a:t>11</a:t>
            </a:fld>
            <a:endParaRPr lang="en-CA" dirty="0"/>
          </a:p>
        </p:txBody>
      </p:sp>
    </p:spTree>
    <p:extLst>
      <p:ext uri="{BB962C8B-B14F-4D97-AF65-F5344CB8AC3E}">
        <p14:creationId xmlns:p14="http://schemas.microsoft.com/office/powerpoint/2010/main" val="403433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179388"/>
            <a:ext cx="4321175" cy="3240087"/>
          </a:xfrm>
        </p:spPr>
      </p:sp>
      <p:sp>
        <p:nvSpPr>
          <p:cNvPr id="3" name="Notes Placeholder 2"/>
          <p:cNvSpPr>
            <a:spLocks noGrp="1"/>
          </p:cNvSpPr>
          <p:nvPr>
            <p:ph type="body" idx="1"/>
          </p:nvPr>
        </p:nvSpPr>
        <p:spPr>
          <a:xfrm>
            <a:off x="188640" y="3635896"/>
            <a:ext cx="6408712" cy="5328592"/>
          </a:xfrm>
        </p:spPr>
        <p:txBody>
          <a:bodyPr/>
          <a:lstStyle/>
          <a:p>
            <a:r>
              <a:rPr lang="en-US" sz="1600" b="1" dirty="0"/>
              <a:t>Our </a:t>
            </a:r>
            <a:r>
              <a:rPr lang="en-US" sz="1600" b="1" dirty="0" err="1"/>
              <a:t>Eval’n</a:t>
            </a:r>
            <a:r>
              <a:rPr lang="en-US" sz="1600" b="1" dirty="0"/>
              <a:t>  approach included organization-level and unit-level data, measuring:</a:t>
            </a:r>
            <a:endParaRPr lang="en-CA" sz="1600" dirty="0"/>
          </a:p>
          <a:p>
            <a:pPr marL="630238" indent="-360363"/>
            <a:r>
              <a:rPr lang="en-US" sz="1600" dirty="0"/>
              <a:t>1.	Time in direct care &amp; value-add care (time-motion using personal digital-assist devices)</a:t>
            </a:r>
            <a:endParaRPr lang="en-CA" sz="1600" dirty="0"/>
          </a:p>
          <a:p>
            <a:pPr marL="630238" indent="-360363"/>
            <a:r>
              <a:rPr lang="en-US" sz="1600" dirty="0"/>
              <a:t>2.	Patient experience of care: HCAHPS Surveys &amp; Interviews at patient’s home post-discharge</a:t>
            </a:r>
            <a:endParaRPr lang="en-CA" sz="1600" dirty="0"/>
          </a:p>
          <a:p>
            <a:pPr marL="630238" indent="-360363"/>
            <a:r>
              <a:rPr lang="en-US" sz="1600" dirty="0"/>
              <a:t>3. 	Patient engagement process: multiple focus groups were held with patient representatives to get their </a:t>
            </a:r>
            <a:r>
              <a:rPr lang="en-US" sz="1600" dirty="0" err="1"/>
              <a:t>fdbk</a:t>
            </a:r>
            <a:r>
              <a:rPr lang="en-US" sz="1600" dirty="0"/>
              <a:t>.  On how to improve the program &amp; their involvement. </a:t>
            </a:r>
            <a:endParaRPr lang="en-CA" sz="1600" dirty="0"/>
          </a:p>
          <a:p>
            <a:pPr marL="630238" indent="-360363">
              <a:buAutoNum type="arabicPeriod" startAt="4"/>
            </a:pPr>
            <a:r>
              <a:rPr lang="en-US" sz="1600" dirty="0"/>
              <a:t>Multiple Quality of care indicators were tracked: Access, timeliness of care, falls, pressure ulcers, pain, </a:t>
            </a:r>
            <a:r>
              <a:rPr lang="en-US" sz="1600" dirty="0" err="1"/>
              <a:t>nosoc</a:t>
            </a:r>
            <a:r>
              <a:rPr lang="en-US" sz="1600" dirty="0"/>
              <a:t>. Infections</a:t>
            </a:r>
          </a:p>
          <a:p>
            <a:r>
              <a:rPr lang="en-US" sz="1600" b="1" dirty="0"/>
              <a:t>Knowing  full well that staff experience  and work satisfaction drives </a:t>
            </a:r>
            <a:r>
              <a:rPr lang="en-US" sz="1600" b="1" dirty="0" err="1"/>
              <a:t>pt</a:t>
            </a:r>
            <a:r>
              <a:rPr lang="en-US" sz="1600" b="1" dirty="0"/>
              <a:t> experience, this initiative put decision-making about changes needed into the hands of the direct caregivers. We then tracked impacts on: </a:t>
            </a:r>
            <a:endParaRPr lang="en-CA" sz="1600" b="1" dirty="0"/>
          </a:p>
          <a:p>
            <a:pPr marL="630238" indent="-360363"/>
            <a:r>
              <a:rPr lang="en-US" sz="1600" dirty="0"/>
              <a:t>5. 	Multiple measures of work </a:t>
            </a:r>
            <a:r>
              <a:rPr lang="en-US" sz="1600" dirty="0" err="1"/>
              <a:t>satis’n</a:t>
            </a:r>
            <a:r>
              <a:rPr lang="en-US" sz="1600" dirty="0"/>
              <a:t>, team effectiveness, and capacity to lead quality improvement, as well as turnover, overtime rates</a:t>
            </a:r>
            <a:endParaRPr lang="en-CA" sz="1600" dirty="0"/>
          </a:p>
          <a:p>
            <a:pPr marL="630238" indent="-360363"/>
            <a:r>
              <a:rPr lang="en-US" sz="1600" dirty="0"/>
              <a:t>6. 	And at the unit-level, clinical staff learned how to do frequent pre and post measures of change related to the tests of change. They posted all results in public view and received feedback  and encouragement during Executive Rounds conducted on the units.</a:t>
            </a:r>
            <a:endParaRPr lang="en-CA" sz="1600" dirty="0"/>
          </a:p>
          <a:p>
            <a:endParaRPr lang="en-CA" dirty="0"/>
          </a:p>
        </p:txBody>
      </p:sp>
      <p:sp>
        <p:nvSpPr>
          <p:cNvPr id="4" name="Slide Number Placeholder 3"/>
          <p:cNvSpPr>
            <a:spLocks noGrp="1"/>
          </p:cNvSpPr>
          <p:nvPr>
            <p:ph type="sldNum" sz="quarter" idx="10"/>
          </p:nvPr>
        </p:nvSpPr>
        <p:spPr/>
        <p:txBody>
          <a:bodyPr/>
          <a:lstStyle/>
          <a:p>
            <a:fld id="{3153D618-7E17-44C5-92D7-2E41CAFA9BED}" type="slidenum">
              <a:rPr lang="en-CA" smtClean="0"/>
              <a:t>12</a:t>
            </a:fld>
            <a:endParaRPr lang="en-CA"/>
          </a:p>
        </p:txBody>
      </p:sp>
    </p:spTree>
    <p:extLst>
      <p:ext uri="{BB962C8B-B14F-4D97-AF65-F5344CB8AC3E}">
        <p14:creationId xmlns:p14="http://schemas.microsoft.com/office/powerpoint/2010/main" val="11813529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179388"/>
            <a:ext cx="4572000" cy="3429000"/>
          </a:xfrm>
        </p:spPr>
      </p:sp>
      <p:sp>
        <p:nvSpPr>
          <p:cNvPr id="3" name="Notes Placeholder 2"/>
          <p:cNvSpPr>
            <a:spLocks noGrp="1"/>
          </p:cNvSpPr>
          <p:nvPr>
            <p:ph type="body" idx="1"/>
          </p:nvPr>
        </p:nvSpPr>
        <p:spPr>
          <a:xfrm>
            <a:off x="260648" y="3851920"/>
            <a:ext cx="6408712" cy="5112568"/>
          </a:xfrm>
        </p:spPr>
        <p:txBody>
          <a:bodyPr/>
          <a:lstStyle/>
          <a:p>
            <a:r>
              <a:rPr lang="en-US" sz="1800" dirty="0">
                <a:ea typeface="Times New Roman" panose="02020603050405020304" pitchFamily="18" charset="0"/>
              </a:rPr>
              <a:t>Patient Outcomes tracked over the 4 years, included:</a:t>
            </a:r>
          </a:p>
          <a:p>
            <a:pPr marL="355600" indent="-355600">
              <a:buFont typeface="Arial" panose="020B0604020202020204" pitchFamily="34" charset="0"/>
              <a:buChar char="•"/>
            </a:pPr>
            <a:r>
              <a:rPr lang="en-US" sz="1800" dirty="0">
                <a:ea typeface="Times New Roman" panose="02020603050405020304" pitchFamily="18" charset="0"/>
              </a:rPr>
              <a:t>20% </a:t>
            </a:r>
            <a:r>
              <a:rPr lang="en-US" sz="1800" dirty="0"/>
              <a:t>↑ </a:t>
            </a:r>
            <a:r>
              <a:rPr lang="en-US" sz="1800" dirty="0">
                <a:ea typeface="Times New Roman" panose="02020603050405020304" pitchFamily="18" charset="0"/>
              </a:rPr>
              <a:t>in “responsiveness of care” (HCAHPS)</a:t>
            </a:r>
          </a:p>
          <a:p>
            <a:pPr marL="355600" indent="-355600">
              <a:spcBef>
                <a:spcPts val="0"/>
              </a:spcBef>
              <a:buFont typeface="Arial" panose="020B0604020202020204" pitchFamily="34" charset="0"/>
              <a:buChar char="•"/>
            </a:pPr>
            <a:r>
              <a:rPr lang="en-US" sz="1800" dirty="0"/>
              <a:t>Patient satisfaction doubled with new </a:t>
            </a:r>
            <a:r>
              <a:rPr lang="en-US" sz="1800" dirty="0" err="1"/>
              <a:t>interprofessional</a:t>
            </a:r>
            <a:r>
              <a:rPr lang="en-US" sz="1800" dirty="0"/>
              <a:t> “joint team” admission process  in Psychiatry, reducing admission time from 4.2 hours to 1 </a:t>
            </a:r>
            <a:r>
              <a:rPr lang="en-US" sz="1800" dirty="0" err="1"/>
              <a:t>hr</a:t>
            </a:r>
            <a:r>
              <a:rPr lang="en-GB" sz="1800" dirty="0"/>
              <a:t>. </a:t>
            </a:r>
          </a:p>
          <a:p>
            <a:pPr marL="355600" indent="-355600">
              <a:spcBef>
                <a:spcPts val="0"/>
              </a:spcBef>
              <a:buFont typeface="Arial" panose="020B0604020202020204" pitchFamily="34" charset="0"/>
              <a:buChar char="•"/>
            </a:pPr>
            <a:r>
              <a:rPr lang="en-US" sz="1800" dirty="0">
                <a:ea typeface="Times New Roman" panose="02020603050405020304" pitchFamily="18" charset="0"/>
              </a:rPr>
              <a:t>25% ↓ in C-</a:t>
            </a:r>
            <a:r>
              <a:rPr lang="en-US" sz="1800" dirty="0" err="1">
                <a:ea typeface="Times New Roman" panose="02020603050405020304" pitchFamily="18" charset="0"/>
              </a:rPr>
              <a:t>difficile</a:t>
            </a:r>
            <a:r>
              <a:rPr lang="en-US" sz="1800" dirty="0">
                <a:ea typeface="Times New Roman" panose="02020603050405020304" pitchFamily="18" charset="0"/>
              </a:rPr>
              <a:t> and VRE infections</a:t>
            </a:r>
          </a:p>
          <a:p>
            <a:pPr marL="355600" indent="-355600">
              <a:spcBef>
                <a:spcPts val="0"/>
              </a:spcBef>
              <a:buFont typeface="Arial" panose="020B0604020202020204" pitchFamily="34" charset="0"/>
              <a:buChar char="•"/>
            </a:pPr>
            <a:r>
              <a:rPr lang="en-US" sz="1800" dirty="0"/>
              <a:t>Bedside whiteboards improved two-way communication between patients, families and staff</a:t>
            </a:r>
          </a:p>
          <a:p>
            <a:pPr marL="355600" indent="-355600">
              <a:spcBef>
                <a:spcPts val="0"/>
              </a:spcBef>
              <a:buFont typeface="Arial" panose="020B0604020202020204" pitchFamily="34" charset="0"/>
              <a:buChar char="•"/>
            </a:pPr>
            <a:r>
              <a:rPr lang="en-US" sz="1800" dirty="0"/>
              <a:t>Intentional “comfort” rounding at bedside reduced call bell use, </a:t>
            </a:r>
            <a:r>
              <a:rPr lang="en-US" sz="1800" dirty="0">
                <a:sym typeface="Symbol"/>
              </a:rPr>
              <a:t></a:t>
            </a:r>
            <a:r>
              <a:rPr lang="en-US" sz="1800" dirty="0"/>
              <a:t> pt. satisfaction; </a:t>
            </a:r>
            <a:endParaRPr lang="en-CA" sz="1800" dirty="0"/>
          </a:p>
          <a:p>
            <a:pPr marL="355600" indent="-355600">
              <a:spcBef>
                <a:spcPts val="0"/>
              </a:spcBef>
              <a:buFont typeface="Arial" panose="020B0604020202020204" pitchFamily="34" charset="0"/>
              <a:buChar char="•"/>
            </a:pPr>
            <a:r>
              <a:rPr lang="en-US" sz="1800" dirty="0"/>
              <a:t>Patient-designed improvements:</a:t>
            </a:r>
          </a:p>
          <a:p>
            <a:pPr marL="984250" lvl="1" indent="-355600">
              <a:spcBef>
                <a:spcPts val="0"/>
              </a:spcBef>
              <a:buFont typeface="Arial" panose="020B0604020202020204" pitchFamily="34" charset="0"/>
              <a:buChar char="•"/>
            </a:pPr>
            <a:r>
              <a:rPr lang="en-US" sz="1600" dirty="0"/>
              <a:t>New patient handbooks, discharge checklists for patients</a:t>
            </a:r>
          </a:p>
          <a:p>
            <a:pPr marL="984250" lvl="1" indent="-355600">
              <a:spcBef>
                <a:spcPts val="0"/>
              </a:spcBef>
              <a:buFont typeface="Arial" panose="020B0604020202020204" pitchFamily="34" charset="0"/>
              <a:buChar char="•"/>
            </a:pPr>
            <a:r>
              <a:rPr lang="en-US" sz="1600" dirty="0"/>
              <a:t>Re-designed Family visiting rooms</a:t>
            </a:r>
          </a:p>
          <a:p>
            <a:pPr marL="984250" lvl="1" indent="-355600">
              <a:spcBef>
                <a:spcPts val="0"/>
              </a:spcBef>
              <a:buFont typeface="Arial" panose="020B0604020202020204" pitchFamily="34" charset="0"/>
              <a:buChar char="•"/>
            </a:pPr>
            <a:r>
              <a:rPr lang="en-US" sz="1600" dirty="0"/>
              <a:t>The % of Dialysis </a:t>
            </a:r>
            <a:r>
              <a:rPr lang="en-US" sz="1600" dirty="0" err="1"/>
              <a:t>pts</a:t>
            </a:r>
            <a:r>
              <a:rPr lang="en-US" sz="1600" dirty="0"/>
              <a:t> receiving  their monthly blood results went from 40 to 100%</a:t>
            </a:r>
            <a:endParaRPr lang="en-CA" sz="1600" dirty="0"/>
          </a:p>
          <a:p>
            <a:endParaRPr lang="en-US" dirty="0"/>
          </a:p>
        </p:txBody>
      </p:sp>
      <p:sp>
        <p:nvSpPr>
          <p:cNvPr id="4" name="Slide Number Placeholder 3"/>
          <p:cNvSpPr>
            <a:spLocks noGrp="1"/>
          </p:cNvSpPr>
          <p:nvPr>
            <p:ph type="sldNum" sz="quarter" idx="10"/>
          </p:nvPr>
        </p:nvSpPr>
        <p:spPr/>
        <p:txBody>
          <a:bodyPr/>
          <a:lstStyle/>
          <a:p>
            <a:fld id="{F239FC10-E36C-D54C-86A2-0D4420240D86}"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4555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250825"/>
            <a:ext cx="4572000" cy="3429000"/>
          </a:xfrm>
        </p:spPr>
      </p:sp>
      <p:sp>
        <p:nvSpPr>
          <p:cNvPr id="3" name="Notes Placeholder 2"/>
          <p:cNvSpPr>
            <a:spLocks noGrp="1"/>
          </p:cNvSpPr>
          <p:nvPr>
            <p:ph type="body" idx="1"/>
          </p:nvPr>
        </p:nvSpPr>
        <p:spPr>
          <a:xfrm>
            <a:off x="188640" y="3923928"/>
            <a:ext cx="6408712" cy="4534272"/>
          </a:xfrm>
        </p:spPr>
        <p:txBody>
          <a:bodyPr/>
          <a:lstStyle/>
          <a:p>
            <a:pPr lvl="0">
              <a:spcBef>
                <a:spcPct val="20000"/>
              </a:spcBef>
            </a:pPr>
            <a:r>
              <a:rPr lang="en-GB" sz="1800" b="1" dirty="0">
                <a:solidFill>
                  <a:prstClr val="black"/>
                </a:solidFill>
              </a:rPr>
              <a:t>Staff Outcomes were impressive and clearly demonstrated the positive impacts providing them with new competencies:</a:t>
            </a:r>
          </a:p>
          <a:p>
            <a:pPr marL="342805" lvl="0" indent="-342805">
              <a:spcBef>
                <a:spcPct val="20000"/>
              </a:spcBef>
              <a:buFont typeface="Arial" panose="020B0604020202020204" pitchFamily="34" charset="0"/>
              <a:buChar char="•"/>
            </a:pPr>
            <a:r>
              <a:rPr lang="en-GB" sz="1800" dirty="0">
                <a:solidFill>
                  <a:prstClr val="black"/>
                </a:solidFill>
              </a:rPr>
              <a:t>45% of clinical staff in 6 hospitals gained new QI skills </a:t>
            </a:r>
          </a:p>
          <a:p>
            <a:pPr marL="342805" lvl="0" indent="-342805">
              <a:spcBef>
                <a:spcPct val="20000"/>
              </a:spcBef>
              <a:buFont typeface="Arial" panose="020B0604020202020204" pitchFamily="34" charset="0"/>
              <a:buChar char="•"/>
            </a:pPr>
            <a:r>
              <a:rPr lang="en-US" sz="1800" dirty="0">
                <a:solidFill>
                  <a:prstClr val="black"/>
                </a:solidFill>
              </a:rPr>
              <a:t>8% increase in registered nurse direct time in bedside care</a:t>
            </a:r>
            <a:endParaRPr lang="en-GB" sz="1800" dirty="0">
              <a:solidFill>
                <a:prstClr val="black"/>
              </a:solidFill>
            </a:endParaRPr>
          </a:p>
          <a:p>
            <a:pPr marL="342805" lvl="0" indent="-342805">
              <a:spcBef>
                <a:spcPct val="20000"/>
              </a:spcBef>
              <a:buFont typeface="Arial" panose="020B0604020202020204" pitchFamily="34" charset="0"/>
              <a:buChar char="•"/>
            </a:pPr>
            <a:r>
              <a:rPr lang="en-US" sz="1800" dirty="0">
                <a:solidFill>
                  <a:prstClr val="black"/>
                </a:solidFill>
              </a:rPr>
              <a:t>Significant  ↓ in non-value-add work using LEAN 5S and waste walks (re-design of </a:t>
            </a:r>
            <a:r>
              <a:rPr lang="en-GB" sz="1800" dirty="0">
                <a:solidFill>
                  <a:prstClr val="black"/>
                </a:solidFill>
              </a:rPr>
              <a:t>Nursing stations, medication and treatment rooms, supply rooms, staff lounges and patient dining areas)</a:t>
            </a:r>
          </a:p>
          <a:p>
            <a:pPr marL="342805" lvl="0" indent="-342805">
              <a:spcBef>
                <a:spcPct val="20000"/>
              </a:spcBef>
              <a:buFont typeface="Arial" panose="020B0604020202020204" pitchFamily="34" charset="0"/>
              <a:buChar char="•"/>
            </a:pPr>
            <a:r>
              <a:rPr lang="en-GB" sz="1800" dirty="0">
                <a:solidFill>
                  <a:prstClr val="black"/>
                </a:solidFill>
              </a:rPr>
              <a:t>Quiet zone for nurses they created → 50% ↓ in medication interruptions and 60% ↓ in medication transcription errors</a:t>
            </a:r>
            <a:endParaRPr lang="en-CA" sz="1800" dirty="0">
              <a:solidFill>
                <a:prstClr val="black"/>
              </a:solidFill>
            </a:endParaRPr>
          </a:p>
          <a:p>
            <a:pPr marL="342805" lvl="0" indent="-342805">
              <a:spcBef>
                <a:spcPct val="20000"/>
              </a:spcBef>
              <a:buFont typeface="Arial" panose="020B0604020202020204" pitchFamily="34" charset="0"/>
              <a:buChar char="•"/>
            </a:pPr>
            <a:r>
              <a:rPr lang="en-GB" sz="1800" dirty="0">
                <a:solidFill>
                  <a:prstClr val="black"/>
                </a:solidFill>
              </a:rPr>
              <a:t>Statistically significant improvements on Team effectiveness, </a:t>
            </a:r>
            <a:r>
              <a:rPr lang="en-CA" sz="1800" dirty="0">
                <a:solidFill>
                  <a:prstClr val="black"/>
                </a:solidFill>
              </a:rPr>
              <a:t>Turnover and Overtime rates</a:t>
            </a:r>
          </a:p>
          <a:p>
            <a:pPr marL="342805" lvl="0" indent="-342805">
              <a:spcBef>
                <a:spcPct val="20000"/>
              </a:spcBef>
              <a:buFont typeface="Arial" panose="020B0604020202020204" pitchFamily="34" charset="0"/>
              <a:buChar char="•"/>
            </a:pPr>
            <a:r>
              <a:rPr lang="en-GB" sz="1800" dirty="0">
                <a:solidFill>
                  <a:prstClr val="black"/>
                </a:solidFill>
              </a:rPr>
              <a:t>And there was Unanimous support to include patients in co-design on all units</a:t>
            </a:r>
            <a:endParaRPr lang="en-CA" sz="1800" dirty="0">
              <a:solidFill>
                <a:prstClr val="black"/>
              </a:solidFill>
            </a:endParaRPr>
          </a:p>
        </p:txBody>
      </p:sp>
      <p:sp>
        <p:nvSpPr>
          <p:cNvPr id="4" name="Slide Number Placeholder 3"/>
          <p:cNvSpPr>
            <a:spLocks noGrp="1"/>
          </p:cNvSpPr>
          <p:nvPr>
            <p:ph type="sldNum" sz="quarter" idx="10"/>
          </p:nvPr>
        </p:nvSpPr>
        <p:spPr/>
        <p:txBody>
          <a:bodyPr/>
          <a:lstStyle/>
          <a:p>
            <a:fld id="{F239FC10-E36C-D54C-86A2-0D4420240D86}" type="slidenum">
              <a:rPr lang="en-US">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953264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5538" y="179388"/>
            <a:ext cx="4572000" cy="3429000"/>
          </a:xfrm>
        </p:spPr>
      </p:sp>
      <p:sp>
        <p:nvSpPr>
          <p:cNvPr id="3" name="Notes Placeholder 2"/>
          <p:cNvSpPr>
            <a:spLocks noGrp="1"/>
          </p:cNvSpPr>
          <p:nvPr>
            <p:ph type="body" idx="1"/>
          </p:nvPr>
        </p:nvSpPr>
        <p:spPr>
          <a:xfrm>
            <a:off x="260648" y="3779912"/>
            <a:ext cx="6408712" cy="5184576"/>
          </a:xfrm>
        </p:spPr>
        <p:txBody>
          <a:bodyPr>
            <a:noAutofit/>
          </a:bodyPr>
          <a:lstStyle/>
          <a:p>
            <a:r>
              <a:rPr lang="en-GB" sz="1600" b="1" dirty="0"/>
              <a:t>At the </a:t>
            </a:r>
            <a:r>
              <a:rPr lang="en-GB" sz="1600" b="1" dirty="0" err="1"/>
              <a:t>organiz’l</a:t>
            </a:r>
            <a:r>
              <a:rPr lang="en-GB" sz="1600" b="1" dirty="0"/>
              <a:t> level,  the changes were also evident:</a:t>
            </a:r>
          </a:p>
          <a:p>
            <a:endParaRPr lang="en-GB" sz="1600" b="1" dirty="0"/>
          </a:p>
          <a:p>
            <a:pPr marL="342900" indent="-342900">
              <a:buFont typeface="Arial" panose="020B0604020202020204" pitchFamily="34" charset="0"/>
              <a:buChar char="•"/>
            </a:pPr>
            <a:r>
              <a:rPr lang="en-GB" sz="1600" dirty="0"/>
              <a:t>Spread and </a:t>
            </a:r>
            <a:r>
              <a:rPr lang="en-GB" sz="1600" dirty="0" err="1"/>
              <a:t>Sustainabillity</a:t>
            </a:r>
            <a:r>
              <a:rPr lang="en-GB" sz="1600" dirty="0"/>
              <a:t>: </a:t>
            </a:r>
          </a:p>
          <a:p>
            <a:pPr marL="799975" lvl="1" indent="-342900">
              <a:buFont typeface="Arial" panose="020B0604020202020204" pitchFamily="34" charset="0"/>
              <a:buChar char="•"/>
            </a:pPr>
            <a:r>
              <a:rPr lang="en-GB" sz="1600" dirty="0"/>
              <a:t>4 successive implementation waves (2010-15)</a:t>
            </a:r>
          </a:p>
          <a:p>
            <a:pPr marL="799975" lvl="1" indent="-342900">
              <a:buFont typeface="Arial" panose="020B0604020202020204" pitchFamily="34" charset="0"/>
              <a:buChar char="•"/>
            </a:pPr>
            <a:r>
              <a:rPr lang="en-GB" sz="1600" dirty="0"/>
              <a:t>Greater capacity to lead systematic QI across 6 hospitals</a:t>
            </a:r>
          </a:p>
          <a:p>
            <a:pPr marL="799975" lvl="1" indent="-342900">
              <a:buFont typeface="Arial" panose="020B0604020202020204" pitchFamily="34" charset="0"/>
              <a:buChar char="•"/>
            </a:pPr>
            <a:r>
              <a:rPr lang="en-GB" sz="1600" dirty="0"/>
              <a:t>Grants = $1M (CFHI, CIHR, Max Bell </a:t>
            </a:r>
            <a:r>
              <a:rPr lang="en-GB" sz="1600" dirty="0" err="1"/>
              <a:t>Fnd</a:t>
            </a:r>
            <a:r>
              <a:rPr lang="en-GB" sz="1600" dirty="0"/>
              <a:t>, Newton  &amp; MGH </a:t>
            </a:r>
            <a:r>
              <a:rPr lang="en-GB" sz="1600" dirty="0" err="1"/>
              <a:t>Fnd’s</a:t>
            </a:r>
            <a:r>
              <a:rPr lang="en-GB" sz="1600" dirty="0"/>
              <a:t>)</a:t>
            </a:r>
          </a:p>
          <a:p>
            <a:pPr marL="799975" lvl="1" indent="-342900">
              <a:buFont typeface="Arial" panose="020B0604020202020204" pitchFamily="34" charset="0"/>
              <a:buChar char="•"/>
            </a:pPr>
            <a:r>
              <a:rPr lang="en-GB" sz="1600" dirty="0"/>
              <a:t>$1.6M in-kind investments supported spread/ sustainability</a:t>
            </a:r>
          </a:p>
          <a:p>
            <a:pPr marL="342900" indent="-342900">
              <a:buFont typeface="Arial" panose="020B0604020202020204" pitchFamily="34" charset="0"/>
              <a:buChar char="•"/>
            </a:pPr>
            <a:r>
              <a:rPr lang="en-GB" sz="1600" dirty="0"/>
              <a:t>2 Leading Practices by Accreditation Canada (2014): for the TCAB program and specifically, for the joint admission process on our  mental health unit. </a:t>
            </a:r>
          </a:p>
          <a:p>
            <a:pPr marL="342900" lvl="0" indent="-342900">
              <a:buFont typeface="Arial" panose="020B0604020202020204" pitchFamily="34" charset="0"/>
              <a:buChar char="•"/>
            </a:pPr>
            <a:r>
              <a:rPr lang="en-US" sz="1600" dirty="0"/>
              <a:t>Improved supplies management: $3,000/unit of items returned to Biomed</a:t>
            </a:r>
          </a:p>
          <a:p>
            <a:pPr marL="342900" lvl="0" indent="-342900">
              <a:buFont typeface="Arial" panose="020B0604020202020204" pitchFamily="34" charset="0"/>
              <a:buChar char="•"/>
            </a:pPr>
            <a:r>
              <a:rPr lang="en-CA" sz="1600" dirty="0"/>
              <a:t>Managers perceived greater self-efficacy</a:t>
            </a:r>
          </a:p>
          <a:p>
            <a:pPr marL="342900" lvl="0" indent="-342900">
              <a:buFont typeface="Arial" panose="020B0604020202020204" pitchFamily="34" charset="0"/>
              <a:buChar char="•"/>
            </a:pPr>
            <a:r>
              <a:rPr lang="en-CA" sz="1600" dirty="0"/>
              <a:t>Accelerated gains on other corporate priorities (Pt Flow, </a:t>
            </a:r>
            <a:r>
              <a:rPr lang="en-CA" sz="1600" dirty="0" err="1"/>
              <a:t>Inf</a:t>
            </a:r>
            <a:r>
              <a:rPr lang="en-CA" sz="1600" dirty="0"/>
              <a:t> C) </a:t>
            </a:r>
          </a:p>
          <a:p>
            <a:pPr marL="342900" lvl="0" indent="-342900">
              <a:buFont typeface="Arial" panose="020B0604020202020204" pitchFamily="34" charset="0"/>
              <a:buChar char="•"/>
            </a:pPr>
            <a:r>
              <a:rPr lang="en-CA" sz="1600" dirty="0"/>
              <a:t>++ improved relationship with Nurses union</a:t>
            </a:r>
          </a:p>
          <a:p>
            <a:pPr marL="342900" lvl="0" indent="-342900">
              <a:buFont typeface="Arial" panose="020B0604020202020204" pitchFamily="34" charset="0"/>
              <a:buChar char="•"/>
            </a:pPr>
            <a:r>
              <a:rPr lang="en-US" sz="1600" dirty="0"/>
              <a:t>38 initial  highly skilled Patient advisors</a:t>
            </a:r>
          </a:p>
          <a:p>
            <a:pPr marL="342900" indent="-342900">
              <a:buFont typeface="Arial" panose="020B0604020202020204" pitchFamily="34" charset="0"/>
              <a:buChar char="•"/>
            </a:pPr>
            <a:r>
              <a:rPr lang="en-US" sz="1600" dirty="0"/>
              <a:t>Led to resourcing new infrastructure to support </a:t>
            </a:r>
            <a:r>
              <a:rPr lang="en-US" sz="1600" dirty="0" err="1"/>
              <a:t>pt</a:t>
            </a:r>
            <a:r>
              <a:rPr lang="en-US" sz="1600" dirty="0"/>
              <a:t> </a:t>
            </a:r>
            <a:r>
              <a:rPr lang="en-US" sz="1600" dirty="0" err="1"/>
              <a:t>eng’t</a:t>
            </a:r>
            <a:r>
              <a:rPr lang="en-US" sz="1600" dirty="0"/>
              <a:t> in all QI activities in all major programs (2 new  Pt Partnership </a:t>
            </a:r>
            <a:r>
              <a:rPr lang="en-US" sz="1600" dirty="0" err="1"/>
              <a:t>coord’r</a:t>
            </a:r>
            <a:r>
              <a:rPr lang="en-US" sz="1600" dirty="0"/>
              <a:t> roles,  systematic approach to  </a:t>
            </a:r>
            <a:r>
              <a:rPr lang="en-US" sz="1600" dirty="0" err="1"/>
              <a:t>Recruit’t</a:t>
            </a:r>
            <a:r>
              <a:rPr lang="en-US" sz="1600" dirty="0"/>
              <a:t> and training of Pt advisors and staff, Quality committees within each major program now have </a:t>
            </a:r>
            <a:r>
              <a:rPr lang="en-US" sz="1600" dirty="0" err="1"/>
              <a:t>pt</a:t>
            </a:r>
            <a:r>
              <a:rPr lang="en-US" sz="1600" dirty="0"/>
              <a:t> advisors. </a:t>
            </a:r>
            <a:endParaRPr lang="en-CA" sz="1600" dirty="0"/>
          </a:p>
          <a:p>
            <a:pPr marL="342900" lvl="0" indent="-342900">
              <a:buFont typeface="Arial" panose="020B0604020202020204" pitchFamily="34" charset="0"/>
              <a:buChar char="•"/>
            </a:pPr>
            <a:endParaRPr lang="en-CA" sz="1600" dirty="0"/>
          </a:p>
        </p:txBody>
      </p:sp>
      <p:sp>
        <p:nvSpPr>
          <p:cNvPr id="4" name="Slide Number Placeholder 3"/>
          <p:cNvSpPr>
            <a:spLocks noGrp="1"/>
          </p:cNvSpPr>
          <p:nvPr>
            <p:ph type="sldNum" sz="quarter" idx="10"/>
          </p:nvPr>
        </p:nvSpPr>
        <p:spPr/>
        <p:txBody>
          <a:bodyPr/>
          <a:lstStyle/>
          <a:p>
            <a:fld id="{F239FC10-E36C-D54C-86A2-0D4420240D86}" type="slidenum">
              <a:rPr lang="en-US">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702927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3238" y="0"/>
            <a:ext cx="3525837" cy="2643188"/>
          </a:xfrm>
        </p:spPr>
      </p:sp>
      <p:sp>
        <p:nvSpPr>
          <p:cNvPr id="3" name="Notes Placeholder 2"/>
          <p:cNvSpPr>
            <a:spLocks noGrp="1"/>
          </p:cNvSpPr>
          <p:nvPr>
            <p:ph type="body" idx="1"/>
          </p:nvPr>
        </p:nvSpPr>
        <p:spPr>
          <a:xfrm>
            <a:off x="188640" y="2771800"/>
            <a:ext cx="6669360" cy="6372200"/>
          </a:xfrm>
        </p:spPr>
        <p:txBody>
          <a:bodyPr/>
          <a:lstStyle/>
          <a:p>
            <a:r>
              <a:rPr lang="en-CA" sz="1600" dirty="0"/>
              <a:t>The following  were the key elements of success in  cultivating an   engagement-capable environment:</a:t>
            </a:r>
          </a:p>
          <a:p>
            <a:pPr>
              <a:spcBef>
                <a:spcPct val="20000"/>
              </a:spcBef>
            </a:pPr>
            <a:r>
              <a:rPr lang="en-CA" sz="1600" dirty="0">
                <a:solidFill>
                  <a:prstClr val="black"/>
                </a:solidFill>
              </a:rPr>
              <a:t>1. Courageous, cohesive leadership at all levels who </a:t>
            </a:r>
            <a:r>
              <a:rPr lang="en-CA" sz="1600" i="1" dirty="0">
                <a:solidFill>
                  <a:prstClr val="black"/>
                </a:solidFill>
              </a:rPr>
              <a:t>“walk the talk” . </a:t>
            </a:r>
            <a:r>
              <a:rPr lang="en-CA" sz="1600" dirty="0">
                <a:solidFill>
                  <a:prstClr val="black"/>
                </a:solidFill>
              </a:rPr>
              <a:t>A large range of leadership actions were used to support co-design efforts.</a:t>
            </a:r>
          </a:p>
          <a:p>
            <a:pPr marL="630238" indent="-269875">
              <a:spcBef>
                <a:spcPct val="20000"/>
              </a:spcBef>
              <a:buFont typeface="Arial" panose="020B0604020202020204" pitchFamily="34" charset="0"/>
              <a:buChar char="•"/>
            </a:pPr>
            <a:r>
              <a:rPr lang="en-US" sz="1600" dirty="0"/>
              <a:t>Executive rounds were held at regular intervals on the TCAB units; exec leaders provided on-the-spot written feedback on the team’s progress. </a:t>
            </a:r>
          </a:p>
          <a:p>
            <a:pPr marL="630238" lvl="1" indent="-269875">
              <a:buFont typeface="Arial" panose="020B0604020202020204" pitchFamily="34" charset="0"/>
              <a:buChar char="•"/>
            </a:pPr>
            <a:r>
              <a:rPr lang="en-US" sz="1600" dirty="0"/>
              <a:t>Regular Sr. leader presence was critical  to support managers</a:t>
            </a:r>
          </a:p>
          <a:p>
            <a:pPr marL="630238" lvl="1" indent="-269875">
              <a:buFont typeface="Arial" panose="020B0604020202020204" pitchFamily="34" charset="0"/>
              <a:buChar char="•"/>
            </a:pPr>
            <a:r>
              <a:rPr lang="en-US" sz="1600" dirty="0"/>
              <a:t>Ongoing Coaching support to the project lead, local champions and </a:t>
            </a:r>
            <a:r>
              <a:rPr lang="en-US" sz="1600" dirty="0" err="1"/>
              <a:t>implem’n</a:t>
            </a:r>
            <a:r>
              <a:rPr lang="en-US" sz="1600" dirty="0"/>
              <a:t>  team.</a:t>
            </a:r>
          </a:p>
          <a:p>
            <a:pPr marL="630238" lvl="1" indent="-269875">
              <a:buFont typeface="Arial" panose="020B0604020202020204" pitchFamily="34" charset="0"/>
              <a:buChar char="•"/>
            </a:pPr>
            <a:r>
              <a:rPr lang="en-US" sz="1600" dirty="0"/>
              <a:t>Being vigilant in Removing barriers &amp; providing  resources as needed</a:t>
            </a:r>
          </a:p>
          <a:p>
            <a:pPr marL="630238" lvl="1" indent="-269875">
              <a:buFont typeface="Arial" panose="020B0604020202020204" pitchFamily="34" charset="0"/>
              <a:buChar char="•"/>
            </a:pPr>
            <a:r>
              <a:rPr lang="en-US" sz="1600" dirty="0"/>
              <a:t>Regular </a:t>
            </a:r>
            <a:r>
              <a:rPr lang="en-US" sz="1600" dirty="0" err="1"/>
              <a:t>mtgs</a:t>
            </a:r>
            <a:r>
              <a:rPr lang="en-US" sz="1600" dirty="0"/>
              <a:t> with bedside caregivers &amp; Pt. advisors to review challenges &amp; try new strategies</a:t>
            </a:r>
          </a:p>
          <a:p>
            <a:pPr lvl="0">
              <a:spcBef>
                <a:spcPct val="20000"/>
              </a:spcBef>
            </a:pPr>
            <a:r>
              <a:rPr lang="en-US" sz="1600" dirty="0">
                <a:solidFill>
                  <a:prstClr val="black"/>
                </a:solidFill>
              </a:rPr>
              <a:t>2. Extensive stakeholder engagement was </a:t>
            </a:r>
            <a:r>
              <a:rPr lang="en-US" sz="1600" dirty="0" err="1">
                <a:solidFill>
                  <a:prstClr val="black"/>
                </a:solidFill>
              </a:rPr>
              <a:t>partic’ly</a:t>
            </a:r>
            <a:r>
              <a:rPr lang="en-US" sz="1600" dirty="0">
                <a:solidFill>
                  <a:prstClr val="black"/>
                </a:solidFill>
              </a:rPr>
              <a:t> helpful for spread plans</a:t>
            </a:r>
            <a:endParaRPr lang="en-CA" sz="1600" dirty="0">
              <a:solidFill>
                <a:prstClr val="black"/>
              </a:solidFill>
            </a:endParaRPr>
          </a:p>
          <a:p>
            <a:pPr lvl="0">
              <a:spcBef>
                <a:spcPct val="20000"/>
              </a:spcBef>
            </a:pPr>
            <a:r>
              <a:rPr lang="en-CA" sz="1600" dirty="0">
                <a:solidFill>
                  <a:prstClr val="black"/>
                </a:solidFill>
              </a:rPr>
              <a:t>3. Recruitment of patient advisors with clear roles &amp; responsibilities, at all levels of decision-making</a:t>
            </a:r>
          </a:p>
          <a:p>
            <a:pPr lvl="0">
              <a:spcBef>
                <a:spcPct val="20000"/>
              </a:spcBef>
            </a:pPr>
            <a:r>
              <a:rPr lang="en-CA" sz="1600" dirty="0">
                <a:solidFill>
                  <a:prstClr val="black"/>
                </a:solidFill>
              </a:rPr>
              <a:t>4. Creation of structured &amp; mutual learning environment for patient advisors, staff and physicians.</a:t>
            </a:r>
          </a:p>
          <a:p>
            <a:pPr>
              <a:spcBef>
                <a:spcPct val="20000"/>
              </a:spcBef>
            </a:pPr>
            <a:r>
              <a:rPr lang="en-CA" sz="1600" dirty="0">
                <a:solidFill>
                  <a:prstClr val="black"/>
                </a:solidFill>
              </a:rPr>
              <a:t>5. Coaching &amp; facilitation support: </a:t>
            </a:r>
            <a:r>
              <a:rPr lang="en-CA" sz="1600" dirty="0"/>
              <a:t>this doesn’t come naturally to staff.</a:t>
            </a:r>
          </a:p>
          <a:p>
            <a:pPr>
              <a:spcBef>
                <a:spcPct val="20000"/>
              </a:spcBef>
            </a:pPr>
            <a:r>
              <a:rPr lang="en-CA" sz="1600" dirty="0"/>
              <a:t>6. Continuous feedback loops &amp; outcome measurement, </a:t>
            </a:r>
            <a:r>
              <a:rPr lang="en-CA" sz="1600" dirty="0" err="1"/>
              <a:t>incl’g</a:t>
            </a:r>
            <a:r>
              <a:rPr lang="en-CA" sz="1600" dirty="0"/>
              <a:t> smart use of technology. Discussing results of </a:t>
            </a:r>
            <a:r>
              <a:rPr lang="en-CA" sz="1600" dirty="0" err="1"/>
              <a:t>pt</a:t>
            </a:r>
            <a:r>
              <a:rPr lang="en-CA" sz="1600" dirty="0"/>
              <a:t> experience or </a:t>
            </a:r>
            <a:r>
              <a:rPr lang="en-CA" sz="1600" dirty="0" err="1"/>
              <a:t>QoC</a:t>
            </a:r>
            <a:r>
              <a:rPr lang="en-CA" sz="1600" dirty="0"/>
              <a:t> measures with frontline staff is what drives the  next steps of change. </a:t>
            </a:r>
            <a:r>
              <a:rPr lang="en-CA" sz="1600" dirty="0">
                <a:solidFill>
                  <a:prstClr val="black"/>
                </a:solidFill>
              </a:rPr>
              <a:t>Resources (release time, grants)</a:t>
            </a:r>
          </a:p>
          <a:p>
            <a:pPr>
              <a:spcBef>
                <a:spcPct val="20000"/>
              </a:spcBef>
            </a:pPr>
            <a:r>
              <a:rPr lang="en-CA" sz="1600" dirty="0"/>
              <a:t>7. Resources: protected  release time for learning. </a:t>
            </a:r>
          </a:p>
          <a:p>
            <a:pPr lvl="0">
              <a:spcBef>
                <a:spcPct val="20000"/>
              </a:spcBef>
            </a:pPr>
            <a:r>
              <a:rPr lang="en-CA" sz="1600" dirty="0">
                <a:solidFill>
                  <a:prstClr val="black"/>
                </a:solidFill>
              </a:rPr>
              <a:t>8. Relentless communication of results</a:t>
            </a:r>
            <a:endParaRPr lang="en-CA" dirty="0"/>
          </a:p>
        </p:txBody>
      </p:sp>
      <p:sp>
        <p:nvSpPr>
          <p:cNvPr id="4" name="Slide Number Placeholder 3"/>
          <p:cNvSpPr>
            <a:spLocks noGrp="1"/>
          </p:cNvSpPr>
          <p:nvPr>
            <p:ph type="sldNum" sz="quarter" idx="10"/>
          </p:nvPr>
        </p:nvSpPr>
        <p:spPr/>
        <p:txBody>
          <a:bodyPr/>
          <a:lstStyle/>
          <a:p>
            <a:fld id="{F85CE4DF-B901-48ED-BF60-129A1BD63B8F}" type="slidenum">
              <a:rPr lang="en-CA" smtClean="0">
                <a:solidFill>
                  <a:prstClr val="black"/>
                </a:solidFill>
              </a:rPr>
              <a:pPr/>
              <a:t>16</a:t>
            </a:fld>
            <a:endParaRPr lang="en-CA">
              <a:solidFill>
                <a:prstClr val="black"/>
              </a:solidFill>
            </a:endParaRPr>
          </a:p>
        </p:txBody>
      </p:sp>
    </p:spTree>
    <p:extLst>
      <p:ext uri="{BB962C8B-B14F-4D97-AF65-F5344CB8AC3E}">
        <p14:creationId xmlns:p14="http://schemas.microsoft.com/office/powerpoint/2010/main" val="2128503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txBox="1">
            <a:spLocks noGrp="1" noChangeArrowheads="1"/>
          </p:cNvSpPr>
          <p:nvPr/>
        </p:nvSpPr>
        <p:spPr bwMode="auto">
          <a:xfrm>
            <a:off x="3883205" y="8685554"/>
            <a:ext cx="2973247" cy="456888"/>
          </a:xfrm>
          <a:prstGeom prst="rect">
            <a:avLst/>
          </a:prstGeom>
          <a:noFill/>
          <a:ln>
            <a:miter lim="800000"/>
            <a:headEnd/>
            <a:tailEnd/>
          </a:ln>
        </p:spPr>
        <p:txBody>
          <a:bodyPr lIns="90571" tIns="45286" rIns="90571" bIns="45286" anchor="b"/>
          <a:lstStyle/>
          <a:p>
            <a:pPr algn="r" defTabSz="905713">
              <a:defRPr/>
            </a:pPr>
            <a:fld id="{EF722E99-AD6D-4431-B10B-740F028B6540}" type="slidenum">
              <a:rPr lang="en-US" sz="1200">
                <a:solidFill>
                  <a:prstClr val="black"/>
                </a:solidFill>
              </a:rPr>
              <a:pPr algn="r" defTabSz="905713">
                <a:defRPr/>
              </a:pPr>
              <a:t>17</a:t>
            </a:fld>
            <a:endParaRPr lang="en-US" sz="1200">
              <a:solidFill>
                <a:prstClr val="black"/>
              </a:solidFill>
            </a:endParaRPr>
          </a:p>
        </p:txBody>
      </p:sp>
      <p:sp>
        <p:nvSpPr>
          <p:cNvPr id="98307" name="Rectangle 7"/>
          <p:cNvSpPr txBox="1">
            <a:spLocks noGrp="1" noChangeArrowheads="1"/>
          </p:cNvSpPr>
          <p:nvPr/>
        </p:nvSpPr>
        <p:spPr bwMode="auto">
          <a:xfrm>
            <a:off x="3884755" y="8687112"/>
            <a:ext cx="2973247" cy="456888"/>
          </a:xfrm>
          <a:prstGeom prst="rect">
            <a:avLst/>
          </a:prstGeom>
          <a:noFill/>
          <a:ln w="9525">
            <a:noFill/>
            <a:miter lim="800000"/>
            <a:headEnd/>
            <a:tailEnd/>
          </a:ln>
        </p:spPr>
        <p:txBody>
          <a:bodyPr lIns="89696" tIns="44849" rIns="89696" bIns="44849" anchor="b"/>
          <a:lstStyle/>
          <a:p>
            <a:pPr algn="r" defTabSz="897852" eaLnBrk="0" hangingPunct="0"/>
            <a:fld id="{9818FC6E-83B0-42A8-9857-55242026C689}" type="slidenum">
              <a:rPr lang="en-US" sz="1200" b="1">
                <a:solidFill>
                  <a:srgbClr val="C0504D"/>
                </a:solidFill>
              </a:rPr>
              <a:pPr algn="r" defTabSz="897852" eaLnBrk="0" hangingPunct="0"/>
              <a:t>17</a:t>
            </a:fld>
            <a:endParaRPr lang="en-US" sz="1200" b="1">
              <a:solidFill>
                <a:srgbClr val="C0504D"/>
              </a:solidFill>
            </a:endParaRPr>
          </a:p>
        </p:txBody>
      </p:sp>
      <p:sp>
        <p:nvSpPr>
          <p:cNvPr id="98308" name="Rectangle 2"/>
          <p:cNvSpPr>
            <a:spLocks noGrp="1" noRot="1" noChangeAspect="1" noChangeArrowheads="1" noTextEdit="1"/>
          </p:cNvSpPr>
          <p:nvPr>
            <p:ph type="sldImg"/>
          </p:nvPr>
        </p:nvSpPr>
        <p:spPr bwMode="auto">
          <a:xfrm>
            <a:off x="365125" y="395288"/>
            <a:ext cx="6096000" cy="3430587"/>
          </a:xfrm>
          <a:noFill/>
          <a:ln>
            <a:solidFill>
              <a:srgbClr val="000000"/>
            </a:solidFill>
            <a:miter lim="800000"/>
            <a:headEnd/>
            <a:tailEnd/>
          </a:ln>
        </p:spPr>
      </p:sp>
      <p:sp>
        <p:nvSpPr>
          <p:cNvPr id="98309" name="Rectangle 3"/>
          <p:cNvSpPr>
            <a:spLocks noGrp="1" noChangeArrowheads="1"/>
          </p:cNvSpPr>
          <p:nvPr>
            <p:ph type="body" idx="1"/>
          </p:nvPr>
        </p:nvSpPr>
        <p:spPr bwMode="auto">
          <a:xfrm>
            <a:off x="332656" y="4139952"/>
            <a:ext cx="6264695" cy="4115113"/>
          </a:xfrm>
          <a:noFill/>
        </p:spPr>
        <p:txBody>
          <a:bodyPr wrap="square" lIns="89696" tIns="44849" rIns="89696" bIns="44849" numCol="1" anchor="t" anchorCtr="0" compatLnSpc="1">
            <a:prstTxWarp prst="textNoShape">
              <a:avLst/>
            </a:prstTxWarp>
          </a:bodyPr>
          <a:lstStyle/>
          <a:p>
            <a:pPr defTabSz="905713">
              <a:spcBef>
                <a:spcPct val="0"/>
              </a:spcBef>
            </a:pPr>
            <a:r>
              <a:rPr lang="en-US" sz="1800" dirty="0"/>
              <a:t>This quote from the President of our Patients committee who was also a TCAB </a:t>
            </a:r>
            <a:r>
              <a:rPr lang="en-US" sz="1800" dirty="0" err="1"/>
              <a:t>pt</a:t>
            </a:r>
            <a:r>
              <a:rPr lang="en-US" sz="1800" dirty="0"/>
              <a:t> advisor sums up well how we all felt.</a:t>
            </a:r>
          </a:p>
          <a:p>
            <a:pPr defTabSz="905713">
              <a:spcBef>
                <a:spcPct val="0"/>
              </a:spcBef>
            </a:pPr>
            <a:endParaRPr lang="en-US" sz="1800" dirty="0"/>
          </a:p>
          <a:p>
            <a:pPr defTabSz="905713">
              <a:spcBef>
                <a:spcPct val="0"/>
              </a:spcBef>
            </a:pPr>
            <a:r>
              <a:rPr lang="en-US" sz="1800" i="1" dirty="0">
                <a:solidFill>
                  <a:prstClr val="black"/>
                </a:solidFill>
                <a:cs typeface="Arial" panose="020B0604020202020204" pitchFamily="34" charset="0"/>
              </a:rPr>
              <a:t>“Thank you for giving us this project.  We are discovering our strengths and we are working together.  Who would have thought this would be possible?</a:t>
            </a:r>
            <a:endParaRPr lang="en-US" sz="1800" dirty="0"/>
          </a:p>
        </p:txBody>
      </p:sp>
    </p:spTree>
    <p:extLst>
      <p:ext uri="{BB962C8B-B14F-4D97-AF65-F5344CB8AC3E}">
        <p14:creationId xmlns:p14="http://schemas.microsoft.com/office/powerpoint/2010/main" val="4000836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r>
              <a:rPr lang="en-CA" dirty="0"/>
              <a:t>Results released in October of 2009</a:t>
            </a:r>
          </a:p>
          <a:p>
            <a:r>
              <a:rPr lang="en-CA" dirty="0"/>
              <a:t>Called for changes to how patients experience the health system, how health services are delivered, and how the system is administered. </a:t>
            </a:r>
          </a:p>
        </p:txBody>
      </p:sp>
      <p:sp>
        <p:nvSpPr>
          <p:cNvPr id="16388" name="Slide Number Placeholder 3"/>
          <p:cNvSpPr>
            <a:spLocks noGrp="1"/>
          </p:cNvSpPr>
          <p:nvPr>
            <p:ph type="sldNum" sz="quarter" idx="5"/>
          </p:nvPr>
        </p:nvSpPr>
        <p:spPr>
          <a:noFill/>
        </p:spPr>
        <p:txBody>
          <a:bodyPr/>
          <a:lstStyle>
            <a:lvl1pPr defTabSz="908441">
              <a:defRPr sz="2400">
                <a:solidFill>
                  <a:schemeClr val="tx1"/>
                </a:solidFill>
                <a:latin typeface="Times" pitchFamily="18" charset="0"/>
              </a:defRPr>
            </a:lvl1pPr>
            <a:lvl2pPr marL="726752" indent="-279520" defTabSz="908441">
              <a:defRPr sz="2400">
                <a:solidFill>
                  <a:schemeClr val="tx1"/>
                </a:solidFill>
                <a:latin typeface="Times" pitchFamily="18" charset="0"/>
              </a:defRPr>
            </a:lvl2pPr>
            <a:lvl3pPr marL="1118080" indent="-223616" defTabSz="908441">
              <a:defRPr sz="2400">
                <a:solidFill>
                  <a:schemeClr val="tx1"/>
                </a:solidFill>
                <a:latin typeface="Times" pitchFamily="18" charset="0"/>
              </a:defRPr>
            </a:lvl3pPr>
            <a:lvl4pPr marL="1565312" indent="-223616" defTabSz="908441">
              <a:defRPr sz="2400">
                <a:solidFill>
                  <a:schemeClr val="tx1"/>
                </a:solidFill>
                <a:latin typeface="Times" pitchFamily="18" charset="0"/>
              </a:defRPr>
            </a:lvl4pPr>
            <a:lvl5pPr marL="2012543" indent="-223616" defTabSz="908441">
              <a:defRPr sz="2400">
                <a:solidFill>
                  <a:schemeClr val="tx1"/>
                </a:solidFill>
                <a:latin typeface="Times" pitchFamily="18" charset="0"/>
              </a:defRPr>
            </a:lvl5pPr>
            <a:lvl6pPr marL="2459775" indent="-223616" algn="ctr" defTabSz="908441" eaLnBrk="0" fontAlgn="base" hangingPunct="0">
              <a:spcBef>
                <a:spcPct val="0"/>
              </a:spcBef>
              <a:spcAft>
                <a:spcPct val="0"/>
              </a:spcAft>
              <a:defRPr sz="2400">
                <a:solidFill>
                  <a:schemeClr val="tx1"/>
                </a:solidFill>
                <a:latin typeface="Times" pitchFamily="18" charset="0"/>
              </a:defRPr>
            </a:lvl6pPr>
            <a:lvl7pPr marL="2907007" indent="-223616" algn="ctr" defTabSz="908441" eaLnBrk="0" fontAlgn="base" hangingPunct="0">
              <a:spcBef>
                <a:spcPct val="0"/>
              </a:spcBef>
              <a:spcAft>
                <a:spcPct val="0"/>
              </a:spcAft>
              <a:defRPr sz="2400">
                <a:solidFill>
                  <a:schemeClr val="tx1"/>
                </a:solidFill>
                <a:latin typeface="Times" pitchFamily="18" charset="0"/>
              </a:defRPr>
            </a:lvl7pPr>
            <a:lvl8pPr marL="3354239" indent="-223616" algn="ctr" defTabSz="908441" eaLnBrk="0" fontAlgn="base" hangingPunct="0">
              <a:spcBef>
                <a:spcPct val="0"/>
              </a:spcBef>
              <a:spcAft>
                <a:spcPct val="0"/>
              </a:spcAft>
              <a:defRPr sz="2400">
                <a:solidFill>
                  <a:schemeClr val="tx1"/>
                </a:solidFill>
                <a:latin typeface="Times" pitchFamily="18" charset="0"/>
              </a:defRPr>
            </a:lvl8pPr>
            <a:lvl9pPr marL="3801471" indent="-223616" algn="ctr" defTabSz="908441" eaLnBrk="0" fontAlgn="base" hangingPunct="0">
              <a:spcBef>
                <a:spcPct val="0"/>
              </a:spcBef>
              <a:spcAft>
                <a:spcPct val="0"/>
              </a:spcAft>
              <a:defRPr sz="2400">
                <a:solidFill>
                  <a:schemeClr val="tx1"/>
                </a:solidFill>
                <a:latin typeface="Times" pitchFamily="18" charset="0"/>
              </a:defRPr>
            </a:lvl9pPr>
          </a:lstStyle>
          <a:p>
            <a:fld id="{326C0667-A20E-4465-ACE2-5147E3179287}" type="slidenum">
              <a:rPr lang="en-CA" sz="1200">
                <a:solidFill>
                  <a:prstClr val="black"/>
                </a:solidFill>
              </a:rPr>
              <a:pPr/>
              <a:t>20</a:t>
            </a:fld>
            <a:endParaRPr lang="en-CA" sz="1200" dirty="0">
              <a:solidFill>
                <a:prstClr val="black"/>
              </a:solidFill>
            </a:endParaRPr>
          </a:p>
        </p:txBody>
      </p:sp>
    </p:spTree>
    <p:extLst>
      <p:ext uri="{BB962C8B-B14F-4D97-AF65-F5344CB8AC3E}">
        <p14:creationId xmlns:p14="http://schemas.microsoft.com/office/powerpoint/2010/main" val="1711264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C3112F0-9857-4164-B308-D6D47B180AE3}" type="slidenum">
              <a:rPr lang="en-CA" smtClean="0"/>
              <a:pPr/>
              <a:t>26</a:t>
            </a:fld>
            <a:endParaRPr lang="en-CA" dirty="0"/>
          </a:p>
        </p:txBody>
      </p:sp>
    </p:spTree>
    <p:extLst>
      <p:ext uri="{BB962C8B-B14F-4D97-AF65-F5344CB8AC3E}">
        <p14:creationId xmlns:p14="http://schemas.microsoft.com/office/powerpoint/2010/main" val="416784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2</a:t>
            </a:fld>
            <a:endParaRPr lang="en-CA"/>
          </a:p>
        </p:txBody>
      </p:sp>
    </p:spTree>
    <p:extLst>
      <p:ext uri="{BB962C8B-B14F-4D97-AF65-F5344CB8AC3E}">
        <p14:creationId xmlns:p14="http://schemas.microsoft.com/office/powerpoint/2010/main" val="182502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C3112F0-9857-4164-B308-D6D47B180AE3}" type="slidenum">
              <a:rPr lang="en-CA" smtClean="0"/>
              <a:pPr/>
              <a:t>27</a:t>
            </a:fld>
            <a:endParaRPr lang="en-CA" dirty="0"/>
          </a:p>
        </p:txBody>
      </p:sp>
    </p:spTree>
    <p:extLst>
      <p:ext uri="{BB962C8B-B14F-4D97-AF65-F5344CB8AC3E}">
        <p14:creationId xmlns:p14="http://schemas.microsoft.com/office/powerpoint/2010/main" val="1134200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defTabSz="450580">
              <a:defRPr/>
            </a:pPr>
            <a:r>
              <a:rPr lang="en-US" dirty="0"/>
              <a:t>Last year at MUHC ISAI I talked about IAP2 and </a:t>
            </a:r>
            <a:r>
              <a:rPr lang="en-US" dirty="0" err="1"/>
              <a:t>foundaitons</a:t>
            </a:r>
            <a:r>
              <a:rPr lang="en-US" dirty="0"/>
              <a:t> for meaningful engagement…</a:t>
            </a:r>
          </a:p>
          <a:p>
            <a:pPr defTabSz="450580">
              <a:defRPr/>
            </a:pPr>
            <a:endParaRPr lang="en-US" dirty="0"/>
          </a:p>
          <a:p>
            <a:pPr defTabSz="450580">
              <a:defRPr/>
            </a:pPr>
            <a:r>
              <a:rPr lang="en-US" dirty="0"/>
              <a:t>Reference Carman</a:t>
            </a:r>
            <a:r>
              <a:rPr lang="en-US" baseline="0" dirty="0"/>
              <a:t> and handout…</a:t>
            </a:r>
          </a:p>
          <a:p>
            <a:pPr defTabSz="450580">
              <a:defRPr/>
            </a:pPr>
            <a:endParaRPr lang="en-US" baseline="0" dirty="0"/>
          </a:p>
          <a:p>
            <a:pPr defTabSz="450580">
              <a:defRPr/>
            </a:pPr>
            <a:r>
              <a:rPr lang="en-US" dirty="0"/>
              <a:t>Note interplay between levels</a:t>
            </a:r>
            <a:r>
              <a:rPr lang="en-US" baseline="0" dirty="0"/>
              <a:t> </a:t>
            </a:r>
            <a:endParaRPr lang="en-US" dirty="0"/>
          </a:p>
          <a:p>
            <a:endParaRPr lang="en-US" dirty="0"/>
          </a:p>
          <a:p>
            <a:r>
              <a:rPr lang="en-US" dirty="0"/>
              <a:t>Note value – ROI</a:t>
            </a:r>
            <a:r>
              <a:rPr lang="en-US" baseline="0" dirty="0"/>
              <a:t> at each level</a:t>
            </a:r>
          </a:p>
          <a:p>
            <a:endParaRPr lang="en-US" baseline="0" dirty="0"/>
          </a:p>
          <a:p>
            <a:r>
              <a:rPr lang="en-US" baseline="0" dirty="0"/>
              <a:t>1) Direct care – patient engagement often </a:t>
            </a:r>
            <a:r>
              <a:rPr lang="en-US" baseline="0" dirty="0" err="1"/>
              <a:t>referered</a:t>
            </a:r>
            <a:r>
              <a:rPr lang="en-US" baseline="0" dirty="0"/>
              <a:t> to as patient </a:t>
            </a:r>
            <a:r>
              <a:rPr lang="en-US" baseline="0" dirty="0" err="1"/>
              <a:t>activitation</a:t>
            </a:r>
            <a:r>
              <a:rPr lang="en-US" baseline="0" dirty="0"/>
              <a:t> (define) and measured with PAM measure</a:t>
            </a:r>
          </a:p>
          <a:p>
            <a:r>
              <a:rPr lang="en-US" dirty="0"/>
              <a:t>http://e-patients.net/archives/2015/03/health-affairs-</a:t>
            </a:r>
            <a:r>
              <a:rPr lang="en-US" dirty="0" err="1"/>
              <a:t>activation.html</a:t>
            </a:r>
            <a:r>
              <a:rPr lang="en-US" baseline="0" dirty="0"/>
              <a:t> reference J. Greene </a:t>
            </a:r>
            <a:endParaRPr lang="en-US" dirty="0"/>
          </a:p>
          <a:p>
            <a:endParaRPr lang="en-US" dirty="0"/>
          </a:p>
          <a:p>
            <a:r>
              <a:rPr lang="en-US" dirty="0"/>
              <a:t>Note associated with improved health outcomes such as HDL, obesity, </a:t>
            </a:r>
          </a:p>
          <a:p>
            <a:r>
              <a:rPr lang="en-US" dirty="0"/>
              <a:t>Service utilization – fewer hospitalization</a:t>
            </a:r>
            <a:r>
              <a:rPr lang="en-US" baseline="0" dirty="0"/>
              <a:t> and ED visits</a:t>
            </a:r>
            <a:endParaRPr lang="en-US" dirty="0"/>
          </a:p>
          <a:p>
            <a:endParaRPr lang="en-US" dirty="0"/>
          </a:p>
          <a:p>
            <a:r>
              <a:rPr lang="en-US" dirty="0"/>
              <a:t>2) Org design and governance</a:t>
            </a:r>
            <a:r>
              <a:rPr lang="en-US" baseline="0" dirty="0"/>
              <a:t> (</a:t>
            </a:r>
            <a:r>
              <a:rPr lang="en-US" dirty="0"/>
              <a:t>Note ROI</a:t>
            </a:r>
            <a:r>
              <a:rPr lang="en-US" baseline="0" dirty="0"/>
              <a:t> from Baker and Judd CFHI Evidence Boost:  benefits for organizations and service design and delivery – </a:t>
            </a:r>
            <a:r>
              <a:rPr lang="en-US" baseline="0" dirty="0" err="1"/>
              <a:t>esp</a:t>
            </a:r>
            <a:r>
              <a:rPr lang="en-US" baseline="0" dirty="0"/>
              <a:t> safety and effectiveness</a:t>
            </a:r>
          </a:p>
          <a:p>
            <a:endParaRPr lang="en-US" baseline="0" dirty="0"/>
          </a:p>
          <a:p>
            <a:r>
              <a:rPr lang="en-US" baseline="0" dirty="0"/>
              <a:t>3) Policy making:  e.g. from Antoine </a:t>
            </a:r>
            <a:r>
              <a:rPr lang="en-US" baseline="0" dirty="0" err="1"/>
              <a:t>Bovin’s</a:t>
            </a:r>
            <a:r>
              <a:rPr lang="en-US" baseline="0" dirty="0"/>
              <a:t> work (Implementation Science article) .  “Patient involvement can change priorities driving healthcare improvement at the population level”. Priorities established by professionals alone placed more emphasis on the technical quality of CDM.  Patients placed more emphasis on required resources to support self-</a:t>
            </a:r>
            <a:r>
              <a:rPr lang="en-US" baseline="0" dirty="0" err="1"/>
              <a:t>mgt</a:t>
            </a:r>
            <a:r>
              <a:rPr lang="en-US" baseline="0" dirty="0"/>
              <a:t> and communication tools and development for provider-patient relationships.  Note: why providers need to be supported with new </a:t>
            </a:r>
            <a:r>
              <a:rPr lang="en-US" baseline="0" dirty="0" err="1"/>
              <a:t>trainining</a:t>
            </a:r>
            <a:r>
              <a:rPr lang="en-US" baseline="0" dirty="0"/>
              <a:t> and education for different role and communication with patients for shared decision making (coach role </a:t>
            </a:r>
            <a:r>
              <a:rPr lang="en-US" baseline="0" dirty="0" err="1"/>
              <a:t>vs</a:t>
            </a:r>
            <a:r>
              <a:rPr lang="en-US" baseline="0" dirty="0"/>
              <a:t> fixer role)</a:t>
            </a:r>
          </a:p>
          <a:p>
            <a:endParaRPr lang="en-US" baseline="0" dirty="0"/>
          </a:p>
          <a:p>
            <a:endParaRPr lang="en-US" baseline="0" dirty="0"/>
          </a:p>
          <a:p>
            <a:r>
              <a:rPr lang="en-US" baseline="0" dirty="0"/>
              <a:t>NOTE:  organizations that support engagement at all 3 levels of health care systems and all levels of engagement see greater benefits for all involved!!! </a:t>
            </a:r>
            <a:endParaRPr lang="en-US" dirty="0"/>
          </a:p>
        </p:txBody>
      </p:sp>
      <p:sp>
        <p:nvSpPr>
          <p:cNvPr id="4" name="Slide Number Placeholder 3"/>
          <p:cNvSpPr>
            <a:spLocks noGrp="1"/>
          </p:cNvSpPr>
          <p:nvPr>
            <p:ph type="sldNum" sz="quarter" idx="10"/>
          </p:nvPr>
        </p:nvSpPr>
        <p:spPr/>
        <p:txBody>
          <a:bodyPr/>
          <a:lstStyle/>
          <a:p>
            <a:fld id="{F239FC10-E36C-D54C-86A2-0D4420240D86}" type="slidenum">
              <a:rPr lang="en-US" smtClean="0"/>
              <a:pPr/>
              <a:t>28</a:t>
            </a:fld>
            <a:endParaRPr lang="en-US"/>
          </a:p>
        </p:txBody>
      </p:sp>
    </p:spTree>
    <p:extLst>
      <p:ext uri="{BB962C8B-B14F-4D97-AF65-F5344CB8AC3E}">
        <p14:creationId xmlns:p14="http://schemas.microsoft.com/office/powerpoint/2010/main" val="22274654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Deloitte</a:t>
            </a:r>
            <a:r>
              <a:rPr lang="en-CA" baseline="0" dirty="0"/>
              <a:t> Survey on Consumer Priorities in Healthcare, 2016</a:t>
            </a:r>
          </a:p>
          <a:p>
            <a:r>
              <a:rPr lang="en-CA" dirty="0"/>
              <a:t>“See me, feel me, touch me, heal me,” is the lyrical refrain from The Who’s Tommy. These eight words summarize what Deloitte has learned from the firm’s latest look into healthcare consumers, published in the report, Health plans: What matters most to the health care consumer. U.S. consumers’ demands for health care are for: Personalization from doctors, hospitals, and other care providers — the most important priority; Economically rational coverage and care choices; Convenience-drive access and care experience; and, Digitally connected care. Personalization is Job 1: “Consumers want to be heard, understood, and given clear directions through a personalized health care </a:t>
            </a:r>
          </a:p>
          <a:p>
            <a:r>
              <a:rPr lang="en-CA" dirty="0"/>
              <a:t>http://</a:t>
            </a:r>
            <a:r>
              <a:rPr lang="en-CA" dirty="0" err="1"/>
              <a:t>www.healthpopuli.com</a:t>
            </a:r>
            <a:r>
              <a:rPr lang="en-CA" dirty="0"/>
              <a:t>/category/patient-engagement/</a:t>
            </a:r>
          </a:p>
        </p:txBody>
      </p:sp>
      <p:sp>
        <p:nvSpPr>
          <p:cNvPr id="4" name="Slide Number Placeholder 3"/>
          <p:cNvSpPr>
            <a:spLocks noGrp="1"/>
          </p:cNvSpPr>
          <p:nvPr>
            <p:ph type="sldNum" sz="quarter" idx="10"/>
          </p:nvPr>
        </p:nvSpPr>
        <p:spPr/>
        <p:txBody>
          <a:bodyPr/>
          <a:lstStyle/>
          <a:p>
            <a:fld id="{0CFBA568-594F-EB40-A4A5-23641F59F67A}" type="slidenum">
              <a:rPr lang="en-CA" smtClean="0"/>
              <a:t>29</a:t>
            </a:fld>
            <a:endParaRPr lang="en-CA"/>
          </a:p>
        </p:txBody>
      </p:sp>
    </p:spTree>
    <p:extLst>
      <p:ext uri="{BB962C8B-B14F-4D97-AF65-F5344CB8AC3E}">
        <p14:creationId xmlns:p14="http://schemas.microsoft.com/office/powerpoint/2010/main" val="944528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sz="1200" b="0" i="0" u="none" strike="noStrike" kern="1200" baseline="0" dirty="0">
              <a:solidFill>
                <a:schemeClr val="tx1"/>
              </a:solidFill>
              <a:latin typeface="+mn-lt"/>
              <a:ea typeface="+mn-ea"/>
              <a:cs typeface="+mn-cs"/>
            </a:endParaRP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Pay attention to the balance between the time and energy spent engaging with patients and families and the time and energy spent engaging with providers. This is particularly important as it relates to providers and staff who work in partner organizations other than the lead one (in PATH’s case, the hospital). When a project deliberately sets out to bring patients and families into the centre of decision-making, it will naturally spend a lot of time establishing that process. However, further into the project, the implementation of change will rely on staff and provider commitment to the vision. If this is not secured at the start, success will be harder to achieve. </a:t>
            </a:r>
            <a:endParaRPr lang="en-CA" dirty="0"/>
          </a:p>
        </p:txBody>
      </p:sp>
      <p:sp>
        <p:nvSpPr>
          <p:cNvPr id="4" name="Slide Number Placeholder 3"/>
          <p:cNvSpPr>
            <a:spLocks noGrp="1"/>
          </p:cNvSpPr>
          <p:nvPr>
            <p:ph type="sldNum" sz="quarter" idx="10"/>
          </p:nvPr>
        </p:nvSpPr>
        <p:spPr/>
        <p:txBody>
          <a:bodyPr/>
          <a:lstStyle/>
          <a:p>
            <a:fld id="{0CFBA568-594F-EB40-A4A5-23641F59F67A}" type="slidenum">
              <a:rPr lang="en-CA" smtClean="0"/>
              <a:t>31</a:t>
            </a:fld>
            <a:endParaRPr lang="en-CA"/>
          </a:p>
        </p:txBody>
      </p:sp>
    </p:spTree>
    <p:extLst>
      <p:ext uri="{BB962C8B-B14F-4D97-AF65-F5344CB8AC3E}">
        <p14:creationId xmlns:p14="http://schemas.microsoft.com/office/powerpoint/2010/main" val="3783423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36</a:t>
            </a:fld>
            <a:endParaRPr lang="en-CA"/>
          </a:p>
        </p:txBody>
      </p:sp>
    </p:spTree>
    <p:extLst>
      <p:ext uri="{BB962C8B-B14F-4D97-AF65-F5344CB8AC3E}">
        <p14:creationId xmlns:p14="http://schemas.microsoft.com/office/powerpoint/2010/main" val="1132934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37</a:t>
            </a:fld>
            <a:endParaRPr lang="en-CA"/>
          </a:p>
        </p:txBody>
      </p:sp>
    </p:spTree>
    <p:extLst>
      <p:ext uri="{BB962C8B-B14F-4D97-AF65-F5344CB8AC3E}">
        <p14:creationId xmlns:p14="http://schemas.microsoft.com/office/powerpoint/2010/main" val="373836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3</a:t>
            </a:fld>
            <a:endParaRPr lang="en-CA"/>
          </a:p>
        </p:txBody>
      </p:sp>
    </p:spTree>
    <p:extLst>
      <p:ext uri="{BB962C8B-B14F-4D97-AF65-F5344CB8AC3E}">
        <p14:creationId xmlns:p14="http://schemas.microsoft.com/office/powerpoint/2010/main" val="4192406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475289">
              <a:defRPr/>
            </a:pPr>
            <a:r>
              <a:rPr lang="en-US" altLang="fr-FR" sz="1800" dirty="0">
                <a:solidFill>
                  <a:srgbClr val="000000"/>
                </a:solidFill>
              </a:rPr>
              <a:t>Armand </a:t>
            </a:r>
          </a:p>
          <a:p>
            <a:pPr defTabSz="475289">
              <a:defRPr/>
            </a:pPr>
            <a:r>
              <a:rPr lang="en-US" altLang="fr-FR" sz="1800" dirty="0">
                <a:solidFill>
                  <a:srgbClr val="000000"/>
                </a:solidFill>
              </a:rPr>
              <a:t>CFHI is a not-for-profit healthcare improvement organization funded through an agreement with the Federal Government. </a:t>
            </a:r>
          </a:p>
          <a:p>
            <a:pPr lvl="0"/>
            <a:endParaRPr lang="en-US" sz="1800" dirty="0"/>
          </a:p>
          <a:p>
            <a:pPr lvl="0"/>
            <a:r>
              <a:rPr lang="en-US" sz="1800" dirty="0"/>
              <a:t>Our mission is to identify proven innovation and accelerate their spread across Canada by supporting healthcare organizations to adapt, implement and measure improvements in patient care, population health and value for money.</a:t>
            </a:r>
          </a:p>
          <a:p>
            <a:pPr lvl="0"/>
            <a:endParaRPr lang="en-US" sz="1800" dirty="0"/>
          </a:p>
          <a:p>
            <a:pPr defTabSz="475289">
              <a:defRPr/>
            </a:pPr>
            <a:r>
              <a:rPr lang="en-US" altLang="fr-FR" sz="1800" dirty="0">
                <a:solidFill>
                  <a:srgbClr val="000000"/>
                </a:solidFill>
              </a:rPr>
              <a:t>We do this </a:t>
            </a:r>
            <a:r>
              <a:rPr lang="en-CA" altLang="fr-FR" sz="1800" dirty="0"/>
              <a:t>by helping improvement teams from different jurisdictions work together on common improvement priorities and providing opportunities to lead, share, and implement evidence-informed solutions across regions, provinces, and territories. </a:t>
            </a:r>
            <a:endParaRPr lang="en-US" sz="1800" dirty="0"/>
          </a:p>
          <a:p>
            <a:pPr lvl="0"/>
            <a:endParaRPr lang="en-US" sz="1800" b="1" dirty="0"/>
          </a:p>
          <a:p>
            <a:pPr lvl="0"/>
            <a:r>
              <a:rPr lang="en-US" sz="1800" dirty="0"/>
              <a:t>Our work focuses on four core areas within our programming: </a:t>
            </a:r>
          </a:p>
          <a:p>
            <a:pPr lvl="0"/>
            <a:endParaRPr lang="en-US" sz="1800" b="1" dirty="0"/>
          </a:p>
          <a:p>
            <a:pPr marL="178234" indent="-178234">
              <a:buFont typeface="Arial"/>
              <a:buChar char="•"/>
            </a:pPr>
            <a:r>
              <a:rPr lang="en-US" sz="1800" b="1" dirty="0"/>
              <a:t>Build leadership and skill capacity:</a:t>
            </a:r>
            <a:r>
              <a:rPr lang="en-US" sz="1800" dirty="0"/>
              <a:t> We enhance organizational capacity to champion and lead improvement</a:t>
            </a:r>
          </a:p>
          <a:p>
            <a:pPr marL="178234" indent="-178234">
              <a:buFont typeface="Arial"/>
              <a:buChar char="•"/>
            </a:pPr>
            <a:endParaRPr lang="en-US" sz="1800" dirty="0"/>
          </a:p>
          <a:p>
            <a:pPr marL="178234" indent="-178234">
              <a:buFont typeface="Arial"/>
              <a:buChar char="•"/>
            </a:pPr>
            <a:r>
              <a:rPr lang="en-US" sz="1800" b="1" dirty="0"/>
              <a:t>Enable patient, family and community engagement:</a:t>
            </a:r>
            <a:r>
              <a:rPr lang="en-US" sz="1800" dirty="0"/>
              <a:t> We catalyze healthcare innovation by involving those who experience, and need care as experts in improvement and co-design</a:t>
            </a:r>
          </a:p>
          <a:p>
            <a:pPr marL="178234" indent="-178234">
              <a:buFont typeface="Arial"/>
              <a:buChar char="•"/>
            </a:pPr>
            <a:endParaRPr lang="en-US" sz="1800" dirty="0"/>
          </a:p>
          <a:p>
            <a:pPr marL="178234" indent="-178234">
              <a:buFont typeface="Arial"/>
              <a:buChar char="•"/>
            </a:pPr>
            <a:r>
              <a:rPr lang="en-US" sz="1800" b="1" dirty="0"/>
              <a:t>Apply improvement methodology:</a:t>
            </a:r>
            <a:r>
              <a:rPr lang="en-US" sz="1800" dirty="0"/>
              <a:t> We use improvement tools and methods to drive measureable results towards better patient care, better health and better value</a:t>
            </a:r>
          </a:p>
          <a:p>
            <a:pPr marL="178234" indent="-178234">
              <a:buFont typeface="Arial"/>
              <a:buChar char="•"/>
            </a:pPr>
            <a:endParaRPr lang="en-US" sz="1800" dirty="0"/>
          </a:p>
          <a:p>
            <a:pPr marL="178234" indent="-178234">
              <a:buFont typeface="Arial"/>
              <a:buChar char="•"/>
            </a:pPr>
            <a:r>
              <a:rPr lang="en-US" sz="1800" b="1" dirty="0"/>
              <a:t>Create </a:t>
            </a:r>
            <a:r>
              <a:rPr lang="en-US" sz="1800" b="1" dirty="0" err="1"/>
              <a:t>collaboratives</a:t>
            </a:r>
            <a:r>
              <a:rPr lang="en-US" sz="1800" b="1" dirty="0"/>
              <a:t> to spread evidence-informed improvement:</a:t>
            </a:r>
            <a:r>
              <a:rPr lang="en-US" sz="1800" dirty="0"/>
              <a:t> We bring together "coalitions of the willing" and support these networks of change agents to implement improvement across Canada. Our presentation today will focus on ongoing work taking place in the province of Quebec that was supported by one of our </a:t>
            </a:r>
            <a:r>
              <a:rPr lang="en-US" sz="1800" dirty="0" err="1"/>
              <a:t>collaboratives</a:t>
            </a:r>
            <a:r>
              <a:rPr lang="en-US" sz="1800" dirty="0"/>
              <a:t>.</a:t>
            </a:r>
          </a:p>
          <a:p>
            <a:endParaRPr lang="en-US" dirty="0"/>
          </a:p>
        </p:txBody>
      </p:sp>
      <p:sp>
        <p:nvSpPr>
          <p:cNvPr id="4" name="Slide Number Placeholder 3"/>
          <p:cNvSpPr>
            <a:spLocks noGrp="1"/>
          </p:cNvSpPr>
          <p:nvPr>
            <p:ph type="sldNum" sz="quarter" idx="10"/>
          </p:nvPr>
        </p:nvSpPr>
        <p:spPr/>
        <p:txBody>
          <a:bodyPr/>
          <a:lstStyle/>
          <a:p>
            <a:pPr defTabSz="940236">
              <a:defRPr/>
            </a:pPr>
            <a:fld id="{F239FC10-E36C-D54C-86A2-0D4420240D86}" type="slidenum">
              <a:rPr lang="en-US" sz="1800" kern="0">
                <a:solidFill>
                  <a:sysClr val="windowText" lastClr="000000"/>
                </a:solidFill>
              </a:rPr>
              <a:pPr defTabSz="940236">
                <a:defRPr/>
              </a:pPr>
              <a:t>4</a:t>
            </a:fld>
            <a:endParaRPr lang="en-US" sz="1800" kern="0">
              <a:solidFill>
                <a:sysClr val="windowText" lastClr="000000"/>
              </a:solidFill>
            </a:endParaRPr>
          </a:p>
        </p:txBody>
      </p:sp>
    </p:spTree>
    <p:extLst>
      <p:ext uri="{BB962C8B-B14F-4D97-AF65-F5344CB8AC3E}">
        <p14:creationId xmlns:p14="http://schemas.microsoft.com/office/powerpoint/2010/main" val="114630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defTabSz="459892">
              <a:defRPr/>
            </a:pPr>
            <a:r>
              <a:rPr lang="en-US" dirty="0"/>
              <a:t>Last year at MUHC ISAI I talked about IAP2 and </a:t>
            </a:r>
            <a:r>
              <a:rPr lang="en-US" dirty="0" err="1"/>
              <a:t>foundaitons</a:t>
            </a:r>
            <a:r>
              <a:rPr lang="en-US" dirty="0"/>
              <a:t> for meaningful engagement…</a:t>
            </a:r>
          </a:p>
          <a:p>
            <a:pPr defTabSz="459892">
              <a:defRPr/>
            </a:pPr>
            <a:endParaRPr lang="en-US" dirty="0"/>
          </a:p>
          <a:p>
            <a:pPr defTabSz="459892">
              <a:defRPr/>
            </a:pPr>
            <a:r>
              <a:rPr lang="en-US" dirty="0"/>
              <a:t>Reference Carman</a:t>
            </a:r>
            <a:r>
              <a:rPr lang="en-US" baseline="0" dirty="0"/>
              <a:t> and handout…</a:t>
            </a:r>
          </a:p>
          <a:p>
            <a:pPr defTabSz="459892">
              <a:defRPr/>
            </a:pPr>
            <a:endParaRPr lang="en-US" baseline="0" dirty="0"/>
          </a:p>
          <a:p>
            <a:pPr defTabSz="459892">
              <a:defRPr/>
            </a:pPr>
            <a:r>
              <a:rPr lang="en-US" dirty="0"/>
              <a:t>Note interplay between levels</a:t>
            </a:r>
            <a:r>
              <a:rPr lang="en-US" baseline="0" dirty="0"/>
              <a:t> </a:t>
            </a:r>
            <a:endParaRPr lang="en-US" dirty="0"/>
          </a:p>
          <a:p>
            <a:endParaRPr lang="en-US" dirty="0"/>
          </a:p>
          <a:p>
            <a:r>
              <a:rPr lang="en-US" dirty="0"/>
              <a:t>Note value – ROI</a:t>
            </a:r>
            <a:r>
              <a:rPr lang="en-US" baseline="0" dirty="0"/>
              <a:t> at each level</a:t>
            </a:r>
          </a:p>
          <a:p>
            <a:endParaRPr lang="en-US" baseline="0" dirty="0"/>
          </a:p>
          <a:p>
            <a:r>
              <a:rPr lang="en-US" baseline="0" dirty="0"/>
              <a:t>1) Direct care – patient engagement often </a:t>
            </a:r>
            <a:r>
              <a:rPr lang="en-US" baseline="0" dirty="0" err="1"/>
              <a:t>referered</a:t>
            </a:r>
            <a:r>
              <a:rPr lang="en-US" baseline="0" dirty="0"/>
              <a:t> to as patient </a:t>
            </a:r>
            <a:r>
              <a:rPr lang="en-US" baseline="0" dirty="0" err="1"/>
              <a:t>activitation</a:t>
            </a:r>
            <a:r>
              <a:rPr lang="en-US" baseline="0" dirty="0"/>
              <a:t> (define) and measured with PAM measure</a:t>
            </a:r>
          </a:p>
          <a:p>
            <a:r>
              <a:rPr lang="en-US" dirty="0"/>
              <a:t>http://e-patients.net/archives/2015/03/health-affairs-</a:t>
            </a:r>
            <a:r>
              <a:rPr lang="en-US" dirty="0" err="1"/>
              <a:t>activation.html</a:t>
            </a:r>
            <a:r>
              <a:rPr lang="en-US" baseline="0" dirty="0"/>
              <a:t> reference J. Greene </a:t>
            </a:r>
            <a:endParaRPr lang="en-US" dirty="0"/>
          </a:p>
          <a:p>
            <a:endParaRPr lang="en-US" dirty="0"/>
          </a:p>
          <a:p>
            <a:r>
              <a:rPr lang="en-US" dirty="0"/>
              <a:t>Note associated with improved health outcomes such as HDL, obesity, </a:t>
            </a:r>
          </a:p>
          <a:p>
            <a:r>
              <a:rPr lang="en-US" dirty="0"/>
              <a:t>Service utilization – fewer hospitalization</a:t>
            </a:r>
            <a:r>
              <a:rPr lang="en-US" baseline="0" dirty="0"/>
              <a:t> and ED visits</a:t>
            </a:r>
            <a:endParaRPr lang="en-US" dirty="0"/>
          </a:p>
          <a:p>
            <a:endParaRPr lang="en-US" dirty="0"/>
          </a:p>
          <a:p>
            <a:r>
              <a:rPr lang="en-US" dirty="0"/>
              <a:t>2) Org design and governance</a:t>
            </a:r>
            <a:r>
              <a:rPr lang="en-US" baseline="0" dirty="0"/>
              <a:t> (</a:t>
            </a:r>
            <a:r>
              <a:rPr lang="en-US" dirty="0"/>
              <a:t>Note ROI</a:t>
            </a:r>
            <a:r>
              <a:rPr lang="en-US" baseline="0" dirty="0"/>
              <a:t> from Baker and Judd CFHI Evidence Boost:  benefits for organizations and service design and delivery – </a:t>
            </a:r>
            <a:r>
              <a:rPr lang="en-US" baseline="0" dirty="0" err="1"/>
              <a:t>esp</a:t>
            </a:r>
            <a:r>
              <a:rPr lang="en-US" baseline="0" dirty="0"/>
              <a:t> safety and effectiveness</a:t>
            </a:r>
          </a:p>
          <a:p>
            <a:endParaRPr lang="en-US" baseline="0" dirty="0"/>
          </a:p>
          <a:p>
            <a:r>
              <a:rPr lang="en-US" baseline="0" dirty="0"/>
              <a:t>3) Policy making:  e.g. from Antoine </a:t>
            </a:r>
            <a:r>
              <a:rPr lang="en-US" baseline="0" dirty="0" err="1"/>
              <a:t>Bovin’s</a:t>
            </a:r>
            <a:r>
              <a:rPr lang="en-US" baseline="0" dirty="0"/>
              <a:t> work (Implementation Science article) .  “Patient involvement can change priorities driving healthcare improvement at the population level”. Priorities established by professionals alone placed more emphasis on the technical quality of CDM.  Patients placed more emphasis on required resources to support self-</a:t>
            </a:r>
            <a:r>
              <a:rPr lang="en-US" baseline="0" dirty="0" err="1"/>
              <a:t>mgt</a:t>
            </a:r>
            <a:r>
              <a:rPr lang="en-US" baseline="0" dirty="0"/>
              <a:t> and communication tools and development for provider-patient relationships.  Note: why providers need to be supported with new </a:t>
            </a:r>
            <a:r>
              <a:rPr lang="en-US" baseline="0" dirty="0" err="1"/>
              <a:t>trainining</a:t>
            </a:r>
            <a:r>
              <a:rPr lang="en-US" baseline="0" dirty="0"/>
              <a:t> and education for different role and communication with patients for shared decision making (coach role </a:t>
            </a:r>
            <a:r>
              <a:rPr lang="en-US" baseline="0" dirty="0" err="1"/>
              <a:t>vs</a:t>
            </a:r>
            <a:r>
              <a:rPr lang="en-US" baseline="0" dirty="0"/>
              <a:t> fixer role)</a:t>
            </a:r>
          </a:p>
          <a:p>
            <a:endParaRPr lang="en-US" baseline="0" dirty="0"/>
          </a:p>
          <a:p>
            <a:endParaRPr lang="en-US" baseline="0" dirty="0"/>
          </a:p>
          <a:p>
            <a:r>
              <a:rPr lang="en-US" baseline="0" dirty="0"/>
              <a:t>NOTE:  organizations that support engagement at all 3 levels of health care systems and all levels of engagement see greater benefits for all involved!!! </a:t>
            </a:r>
            <a:endParaRPr lang="en-US" dirty="0"/>
          </a:p>
        </p:txBody>
      </p:sp>
      <p:sp>
        <p:nvSpPr>
          <p:cNvPr id="4" name="Slide Number Placeholder 3"/>
          <p:cNvSpPr>
            <a:spLocks noGrp="1"/>
          </p:cNvSpPr>
          <p:nvPr>
            <p:ph type="sldNum" sz="quarter" idx="10"/>
          </p:nvPr>
        </p:nvSpPr>
        <p:spPr/>
        <p:txBody>
          <a:bodyPr/>
          <a:lstStyle/>
          <a:p>
            <a:fld id="{F239FC10-E36C-D54C-86A2-0D4420240D86}" type="slidenum">
              <a:rPr lang="en-US" smtClean="0"/>
              <a:pPr/>
              <a:t>5</a:t>
            </a:fld>
            <a:endParaRPr lang="en-US"/>
          </a:p>
        </p:txBody>
      </p:sp>
    </p:spTree>
    <p:extLst>
      <p:ext uri="{BB962C8B-B14F-4D97-AF65-F5344CB8AC3E}">
        <p14:creationId xmlns:p14="http://schemas.microsoft.com/office/powerpoint/2010/main" val="1298442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6</a:t>
            </a:fld>
            <a:endParaRPr lang="en-CA"/>
          </a:p>
        </p:txBody>
      </p:sp>
    </p:spTree>
    <p:extLst>
      <p:ext uri="{BB962C8B-B14F-4D97-AF65-F5344CB8AC3E}">
        <p14:creationId xmlns:p14="http://schemas.microsoft.com/office/powerpoint/2010/main" val="4230700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FB0F1E1-650B-4462-98D1-6C2AB0CDFC2F}" type="slidenum">
              <a:rPr lang="en-CA" smtClean="0"/>
              <a:t>7</a:t>
            </a:fld>
            <a:endParaRPr lang="en-CA"/>
          </a:p>
        </p:txBody>
      </p:sp>
    </p:spTree>
    <p:extLst>
      <p:ext uri="{BB962C8B-B14F-4D97-AF65-F5344CB8AC3E}">
        <p14:creationId xmlns:p14="http://schemas.microsoft.com/office/powerpoint/2010/main" val="26176833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656" y="4343400"/>
            <a:ext cx="6120680" cy="4114800"/>
          </a:xfrm>
        </p:spPr>
        <p:txBody>
          <a:bodyPr/>
          <a:lstStyle/>
          <a:p>
            <a:r>
              <a:rPr lang="en-CA" sz="1800" dirty="0"/>
              <a:t>In 2010, fresh off a </a:t>
            </a:r>
            <a:r>
              <a:rPr lang="en-CA" sz="1800" dirty="0" err="1"/>
              <a:t>Harkness</a:t>
            </a:r>
            <a:r>
              <a:rPr lang="en-CA" sz="1800" dirty="0"/>
              <a:t> Fellowship completed in the States—and as the CNO at the McGill </a:t>
            </a:r>
            <a:r>
              <a:rPr lang="en-CA" sz="1800" dirty="0" err="1"/>
              <a:t>Univ</a:t>
            </a:r>
            <a:r>
              <a:rPr lang="en-CA" sz="1800" dirty="0"/>
              <a:t> HC, I launched a new program aimed at building organizational capacity for quality improvement with IP frontline care providers – and patients. At the time, we had begun the largest  HC redevelopment project in Canada that would consolidate our 6 hospitals onto 3 campuses – including the construction of a new 500 bed facility. </a:t>
            </a:r>
          </a:p>
        </p:txBody>
      </p:sp>
      <p:sp>
        <p:nvSpPr>
          <p:cNvPr id="4" name="Slide Number Placeholder 3"/>
          <p:cNvSpPr>
            <a:spLocks noGrp="1"/>
          </p:cNvSpPr>
          <p:nvPr>
            <p:ph type="sldNum" sz="quarter" idx="10"/>
          </p:nvPr>
        </p:nvSpPr>
        <p:spPr/>
        <p:txBody>
          <a:bodyPr/>
          <a:lstStyle/>
          <a:p>
            <a:fld id="{3153D618-7E17-44C5-92D7-2E41CAFA9BED}" type="slidenum">
              <a:rPr lang="en-CA" smtClean="0"/>
              <a:t>8</a:t>
            </a:fld>
            <a:endParaRPr lang="en-CA"/>
          </a:p>
        </p:txBody>
      </p:sp>
    </p:spTree>
    <p:extLst>
      <p:ext uri="{BB962C8B-B14F-4D97-AF65-F5344CB8AC3E}">
        <p14:creationId xmlns:p14="http://schemas.microsoft.com/office/powerpoint/2010/main" val="3097316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0648" y="4343400"/>
            <a:ext cx="6264696" cy="4114800"/>
          </a:xfrm>
        </p:spPr>
        <p:txBody>
          <a:bodyPr/>
          <a:lstStyle/>
          <a:p>
            <a:r>
              <a:rPr lang="en-CA" sz="1800" dirty="0"/>
              <a:t>The move, which involved reducing the total number of inpatient beds and outpatient activity, prompted senior leaders to rethink how care processes should be redesigned in light of this new reality. Also concerned with low staff morale, I knew that we needed to engage the hearts and minds of our bedside caregivers who I believed had enormous untapped talents for improving service delivery and </a:t>
            </a:r>
            <a:r>
              <a:rPr lang="en-CA" sz="1800" dirty="0" err="1"/>
              <a:t>QofC</a:t>
            </a:r>
            <a:r>
              <a:rPr lang="en-CA" sz="1800" dirty="0"/>
              <a:t>. </a:t>
            </a:r>
          </a:p>
          <a:p>
            <a:endParaRPr lang="en-CA" sz="1800" dirty="0"/>
          </a:p>
          <a:p>
            <a:r>
              <a:rPr lang="en-CA" sz="1800" dirty="0"/>
              <a:t>With initial funding from CFHI and the Newton Foundation, we launched the Transforming Care at the Bedside program --- empowering both bedside practitioners and patient advisors in learning how to co-design changes to improve patient, staff and organizational outcomes. </a:t>
            </a:r>
            <a:endParaRPr lang="en-US" sz="1800" dirty="0"/>
          </a:p>
        </p:txBody>
      </p:sp>
      <p:sp>
        <p:nvSpPr>
          <p:cNvPr id="4" name="Slide Number Placeholder 3"/>
          <p:cNvSpPr>
            <a:spLocks noGrp="1"/>
          </p:cNvSpPr>
          <p:nvPr>
            <p:ph type="sldNum" sz="quarter" idx="10"/>
          </p:nvPr>
        </p:nvSpPr>
        <p:spPr/>
        <p:txBody>
          <a:bodyPr/>
          <a:lstStyle/>
          <a:p>
            <a:fld id="{F239FC10-E36C-D54C-86A2-0D4420240D8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10986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315580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275484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353611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59274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229134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4194165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317849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3721974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596913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2360518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953E1B2-C2D2-4FC8-862F-1C23FBBB48E8}" type="slidenum">
              <a:rPr lang="en-CA" smtClean="0"/>
              <a:t>‹#›</a:t>
            </a:fld>
            <a:endParaRPr lang="en-CA"/>
          </a:p>
        </p:txBody>
      </p:sp>
    </p:spTree>
    <p:extLst>
      <p:ext uri="{BB962C8B-B14F-4D97-AF65-F5344CB8AC3E}">
        <p14:creationId xmlns:p14="http://schemas.microsoft.com/office/powerpoint/2010/main" val="23223445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53E1B2-C2D2-4FC8-862F-1C23FBBB48E8}" type="slidenum">
              <a:rPr lang="en-CA" smtClean="0"/>
              <a:t>‹#›</a:t>
            </a:fld>
            <a:endParaRPr lang="en-CA"/>
          </a:p>
        </p:txBody>
      </p:sp>
    </p:spTree>
    <p:extLst>
      <p:ext uri="{BB962C8B-B14F-4D97-AF65-F5344CB8AC3E}">
        <p14:creationId xmlns:p14="http://schemas.microsoft.com/office/powerpoint/2010/main" val="1928365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gif"/><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739138"/>
            <a:ext cx="10515600" cy="1947439"/>
          </a:xfrm>
        </p:spPr>
        <p:txBody>
          <a:bodyPr>
            <a:normAutofit/>
          </a:bodyPr>
          <a:lstStyle/>
          <a:p>
            <a:pPr algn="ctr"/>
            <a:r>
              <a:rPr lang="en-CA" b="1" dirty="0">
                <a:solidFill>
                  <a:srgbClr val="006838"/>
                </a:solidFill>
              </a:rPr>
              <a:t>Patient Engagement - Catalyzing Improvement and Innovation in Healthcare</a:t>
            </a:r>
            <a:endParaRPr lang="en-CA" dirty="0">
              <a:solidFill>
                <a:srgbClr val="006838"/>
              </a:solidFill>
            </a:endParaRPr>
          </a:p>
        </p:txBody>
      </p:sp>
      <p:sp>
        <p:nvSpPr>
          <p:cNvPr id="2" name="TextBox 1"/>
          <p:cNvSpPr txBox="1"/>
          <p:nvPr/>
        </p:nvSpPr>
        <p:spPr>
          <a:xfrm>
            <a:off x="3749714" y="3363411"/>
            <a:ext cx="4692571" cy="646331"/>
          </a:xfrm>
          <a:prstGeom prst="rect">
            <a:avLst/>
          </a:prstGeom>
          <a:noFill/>
        </p:spPr>
        <p:txBody>
          <a:bodyPr wrap="square" rtlCol="0">
            <a:spAutoFit/>
          </a:bodyPr>
          <a:lstStyle/>
          <a:p>
            <a:pPr algn="ctr"/>
            <a:r>
              <a:rPr lang="en-CA" b="1" dirty="0">
                <a:solidFill>
                  <a:srgbClr val="7B7979"/>
                </a:solidFill>
              </a:rPr>
              <a:t>Breakfast with the Chiefs</a:t>
            </a:r>
          </a:p>
          <a:p>
            <a:pPr algn="ctr"/>
            <a:r>
              <a:rPr lang="en-CA" b="1" dirty="0">
                <a:solidFill>
                  <a:srgbClr val="7B7979"/>
                </a:solidFill>
              </a:rPr>
              <a:t>December 7, 2016</a:t>
            </a:r>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953E1B2-C2D2-4FC8-862F-1C23FBBB48E8}" type="slidenum">
              <a:rPr lang="en-CA" smtClean="0"/>
              <a:t>1</a:t>
            </a:fld>
            <a:endParaRPr lang="en-CA"/>
          </a:p>
        </p:txBody>
      </p:sp>
      <p:sp>
        <p:nvSpPr>
          <p:cNvPr id="6" name="Date Placeholder 5"/>
          <p:cNvSpPr>
            <a:spLocks noGrp="1"/>
          </p:cNvSpPr>
          <p:nvPr>
            <p:ph type="dt" sz="half" idx="10"/>
          </p:nvPr>
        </p:nvSpPr>
        <p:spPr/>
        <p:txBody>
          <a:bodyPr/>
          <a:lstStyle/>
          <a:p>
            <a:endParaRPr lang="en-CA" dirty="0"/>
          </a:p>
        </p:txBody>
      </p:sp>
      <p:pic>
        <p:nvPicPr>
          <p:cNvPr id="2050" name="38D041D8-D5BB-419F-B5B1-5556E5398AFA" descr="6BFF2BD3-A582-4B25-A569-2B2B0DE239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625" y="5157243"/>
            <a:ext cx="3930884" cy="697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971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573" y="332656"/>
            <a:ext cx="7953883" cy="1143000"/>
          </a:xfrm>
        </p:spPr>
        <p:txBody>
          <a:bodyPr>
            <a:noAutofit/>
          </a:bodyPr>
          <a:lstStyle/>
          <a:p>
            <a:pPr algn="ctr"/>
            <a:r>
              <a:rPr lang="en-CA" sz="3600" dirty="0">
                <a:solidFill>
                  <a:srgbClr val="003399"/>
                </a:solidFill>
              </a:rPr>
              <a:t>Transforming Care at the Bedside (TCAB): </a:t>
            </a:r>
            <a:br>
              <a:rPr lang="en-CA" sz="3600" dirty="0">
                <a:solidFill>
                  <a:srgbClr val="003399"/>
                </a:solidFill>
              </a:rPr>
            </a:br>
            <a:r>
              <a:rPr lang="en-CA" sz="3600" dirty="0">
                <a:solidFill>
                  <a:srgbClr val="003399"/>
                </a:solidFill>
              </a:rPr>
              <a:t>A Blueprint for Change</a:t>
            </a:r>
            <a:br>
              <a:rPr lang="en-US" sz="3600" dirty="0">
                <a:solidFill>
                  <a:srgbClr val="003399"/>
                </a:solidFill>
              </a:rPr>
            </a:br>
            <a:endParaRPr lang="en-US" sz="3600" dirty="0">
              <a:solidFill>
                <a:srgbClr val="003399"/>
              </a:solidFill>
            </a:endParaRPr>
          </a:p>
        </p:txBody>
      </p:sp>
      <p:sp>
        <p:nvSpPr>
          <p:cNvPr id="37" name="AutoShape 71"/>
          <p:cNvSpPr>
            <a:spLocks noChangeArrowheads="1"/>
          </p:cNvSpPr>
          <p:nvPr/>
        </p:nvSpPr>
        <p:spPr bwMode="auto">
          <a:xfrm>
            <a:off x="2653257" y="2060848"/>
            <a:ext cx="6726045" cy="500062"/>
          </a:xfrm>
          <a:prstGeom prst="flowChartAlternateProcess">
            <a:avLst/>
          </a:prstGeom>
          <a:noFill/>
          <a:ln w="38100">
            <a:solidFill>
              <a:schemeClr val="bg1">
                <a:lumMod val="50000"/>
              </a:schemeClr>
            </a:solidFill>
            <a:miter lim="800000"/>
            <a:headEnd/>
            <a:tailEnd/>
          </a:ln>
        </p:spPr>
        <p:txBody>
          <a:bodyPr wrap="none" lIns="90488" tIns="44450" rIns="90488" bIns="44450" anchor="ctr"/>
          <a:lstStyle/>
          <a:p>
            <a:pPr algn="ctr" defTabSz="457200"/>
            <a:r>
              <a:rPr lang="en-US" sz="2400" b="1" dirty="0">
                <a:latin typeface="Arial" pitchFamily="34" charset="0"/>
                <a:cs typeface="Times New Roman" pitchFamily="18" charset="0"/>
              </a:rPr>
              <a:t>Transformational Leadership at all Levels</a:t>
            </a:r>
            <a:endParaRPr lang="en-US" sz="2400" b="1" dirty="0">
              <a:latin typeface="Arial" pitchFamily="34" charset="0"/>
            </a:endParaRPr>
          </a:p>
        </p:txBody>
      </p:sp>
      <p:sp>
        <p:nvSpPr>
          <p:cNvPr id="38" name="AutoShape 71"/>
          <p:cNvSpPr>
            <a:spLocks noChangeArrowheads="1"/>
          </p:cNvSpPr>
          <p:nvPr/>
        </p:nvSpPr>
        <p:spPr bwMode="auto">
          <a:xfrm>
            <a:off x="6350450" y="2893811"/>
            <a:ext cx="1800225" cy="1279525"/>
          </a:xfrm>
          <a:prstGeom prst="flowChartAlternateProcess">
            <a:avLst/>
          </a:prstGeom>
          <a:noFill/>
          <a:ln w="38100">
            <a:solidFill>
              <a:schemeClr val="bg1">
                <a:lumMod val="50000"/>
              </a:schemeClr>
            </a:solidFill>
            <a:miter lim="800000"/>
            <a:headEnd/>
            <a:tailEnd/>
          </a:ln>
        </p:spPr>
        <p:txBody>
          <a:bodyPr wrap="none" lIns="90488" tIns="44450" rIns="90488" bIns="44450" anchor="ctr"/>
          <a:lstStyle/>
          <a:p>
            <a:pPr algn="ctr" defTabSz="457200"/>
            <a:r>
              <a:rPr lang="en-US" sz="2400" b="1" dirty="0">
                <a:latin typeface="Arial" pitchFamily="34" charset="0"/>
                <a:cs typeface="Times New Roman" pitchFamily="18" charset="0"/>
              </a:rPr>
              <a:t>Vitality</a:t>
            </a:r>
            <a:r>
              <a:rPr lang="en-US" sz="2400" b="1" dirty="0">
                <a:solidFill>
                  <a:srgbClr val="008080"/>
                </a:solidFill>
                <a:latin typeface="Arial" pitchFamily="34" charset="0"/>
                <a:cs typeface="Times New Roman" pitchFamily="18" charset="0"/>
              </a:rPr>
              <a:t> </a:t>
            </a:r>
          </a:p>
          <a:p>
            <a:pPr algn="ctr" defTabSz="457200"/>
            <a:r>
              <a:rPr lang="en-US" sz="2400" b="1" dirty="0">
                <a:latin typeface="Arial" pitchFamily="34" charset="0"/>
                <a:cs typeface="Times New Roman" pitchFamily="18" charset="0"/>
              </a:rPr>
              <a:t>&amp;</a:t>
            </a:r>
          </a:p>
          <a:p>
            <a:pPr algn="ctr" defTabSz="457200"/>
            <a:r>
              <a:rPr lang="en-US" sz="2400" b="1" dirty="0">
                <a:latin typeface="Arial" pitchFamily="34" charset="0"/>
                <a:cs typeface="Times New Roman" pitchFamily="18" charset="0"/>
              </a:rPr>
              <a:t> Teamwork</a:t>
            </a:r>
            <a:r>
              <a:rPr lang="en-US" sz="1400" b="1" dirty="0">
                <a:latin typeface="Arial" pitchFamily="34" charset="0"/>
              </a:rPr>
              <a:t> </a:t>
            </a:r>
          </a:p>
        </p:txBody>
      </p:sp>
      <p:sp>
        <p:nvSpPr>
          <p:cNvPr id="39" name="AutoShape 71"/>
          <p:cNvSpPr>
            <a:spLocks noChangeArrowheads="1"/>
          </p:cNvSpPr>
          <p:nvPr/>
        </p:nvSpPr>
        <p:spPr bwMode="auto">
          <a:xfrm>
            <a:off x="8356159" y="2937261"/>
            <a:ext cx="2046287" cy="1292225"/>
          </a:xfrm>
          <a:prstGeom prst="flowChartAlternateProcess">
            <a:avLst/>
          </a:prstGeom>
          <a:noFill/>
          <a:ln w="38100">
            <a:solidFill>
              <a:schemeClr val="bg1">
                <a:lumMod val="50000"/>
              </a:schemeClr>
            </a:solidFill>
            <a:miter lim="800000"/>
            <a:headEnd/>
            <a:tailEnd/>
          </a:ln>
        </p:spPr>
        <p:txBody>
          <a:bodyPr wrap="none" lIns="90488" tIns="44450" rIns="90488" bIns="44450" anchor="ctr"/>
          <a:lstStyle/>
          <a:p>
            <a:pPr algn="ctr" defTabSz="457200"/>
            <a:r>
              <a:rPr lang="en-US" sz="2400" b="1" dirty="0">
                <a:latin typeface="Arial" pitchFamily="34" charset="0"/>
                <a:cs typeface="Times New Roman" pitchFamily="18" charset="0"/>
              </a:rPr>
              <a:t>Value-Added </a:t>
            </a:r>
          </a:p>
          <a:p>
            <a:pPr algn="ctr" defTabSz="457200"/>
            <a:r>
              <a:rPr lang="en-US" sz="2400" b="1" dirty="0">
                <a:latin typeface="Arial" pitchFamily="34" charset="0"/>
                <a:cs typeface="Times New Roman" pitchFamily="18" charset="0"/>
              </a:rPr>
              <a:t>Care </a:t>
            </a:r>
          </a:p>
          <a:p>
            <a:pPr algn="ctr" defTabSz="457200"/>
            <a:r>
              <a:rPr lang="en-US" sz="2400" b="1" dirty="0">
                <a:latin typeface="Arial" pitchFamily="34" charset="0"/>
                <a:cs typeface="Times New Roman" pitchFamily="18" charset="0"/>
              </a:rPr>
              <a:t>Processes</a:t>
            </a:r>
          </a:p>
        </p:txBody>
      </p:sp>
      <p:sp>
        <p:nvSpPr>
          <p:cNvPr id="40" name="AutoShape 71"/>
          <p:cNvSpPr>
            <a:spLocks noChangeArrowheads="1"/>
          </p:cNvSpPr>
          <p:nvPr/>
        </p:nvSpPr>
        <p:spPr bwMode="auto">
          <a:xfrm>
            <a:off x="3780605" y="2867649"/>
            <a:ext cx="2376487" cy="1281113"/>
          </a:xfrm>
          <a:prstGeom prst="flowChartAlternateProcess">
            <a:avLst/>
          </a:prstGeom>
          <a:noFill/>
          <a:ln w="38100">
            <a:solidFill>
              <a:schemeClr val="bg1">
                <a:lumMod val="50000"/>
              </a:schemeClr>
            </a:solidFill>
            <a:miter lim="800000"/>
            <a:headEnd/>
            <a:tailEnd/>
          </a:ln>
        </p:spPr>
        <p:txBody>
          <a:bodyPr wrap="none" lIns="90488" tIns="44450" rIns="90488" bIns="44450" anchor="ctr"/>
          <a:lstStyle/>
          <a:p>
            <a:pPr algn="ctr" defTabSz="457200"/>
            <a:r>
              <a:rPr lang="en-US" sz="2400" b="1" dirty="0">
                <a:latin typeface="Arial" pitchFamily="34" charset="0"/>
              </a:rPr>
              <a:t>Patient/ Family </a:t>
            </a:r>
          </a:p>
          <a:p>
            <a:pPr algn="ctr" defTabSz="457200"/>
            <a:r>
              <a:rPr lang="en-US" sz="2400" b="1" dirty="0">
                <a:latin typeface="Arial" pitchFamily="34" charset="0"/>
              </a:rPr>
              <a:t>Centered </a:t>
            </a:r>
          </a:p>
          <a:p>
            <a:pPr algn="ctr" defTabSz="457200"/>
            <a:r>
              <a:rPr lang="en-US" sz="2400" b="1" dirty="0">
                <a:latin typeface="Arial" pitchFamily="34" charset="0"/>
              </a:rPr>
              <a:t>Care</a:t>
            </a:r>
          </a:p>
        </p:txBody>
      </p:sp>
      <p:grpSp>
        <p:nvGrpSpPr>
          <p:cNvPr id="41" name="Group 8"/>
          <p:cNvGrpSpPr>
            <a:grpSpLocks/>
          </p:cNvGrpSpPr>
          <p:nvPr/>
        </p:nvGrpSpPr>
        <p:grpSpPr bwMode="auto">
          <a:xfrm>
            <a:off x="1624660" y="2733473"/>
            <a:ext cx="2020887" cy="1439862"/>
            <a:chOff x="2568" y="1296"/>
            <a:chExt cx="1137" cy="998"/>
          </a:xfrm>
        </p:grpSpPr>
        <p:sp>
          <p:nvSpPr>
            <p:cNvPr id="42" name="AutoShape 71"/>
            <p:cNvSpPr>
              <a:spLocks noChangeArrowheads="1"/>
            </p:cNvSpPr>
            <p:nvPr/>
          </p:nvSpPr>
          <p:spPr bwMode="auto">
            <a:xfrm>
              <a:off x="2619" y="1383"/>
              <a:ext cx="1086" cy="911"/>
            </a:xfrm>
            <a:prstGeom prst="flowChartAlternateProcess">
              <a:avLst/>
            </a:prstGeom>
            <a:noFill/>
            <a:ln w="38100">
              <a:solidFill>
                <a:schemeClr val="tx1">
                  <a:lumMod val="50000"/>
                  <a:lumOff val="50000"/>
                </a:schemeClr>
              </a:solidFill>
              <a:miter lim="800000"/>
              <a:headEnd/>
              <a:tailEnd/>
            </a:ln>
          </p:spPr>
          <p:txBody>
            <a:bodyPr wrap="none" lIns="90488" tIns="44450" rIns="90488" bIns="44450" anchor="ctr"/>
            <a:lstStyle/>
            <a:p>
              <a:pPr algn="ctr" defTabSz="457200"/>
              <a:r>
                <a:rPr lang="en-CA" sz="2400" b="1" dirty="0">
                  <a:latin typeface="Arial" pitchFamily="34" charset="0"/>
                </a:rPr>
                <a:t>Safe &amp; </a:t>
              </a:r>
            </a:p>
            <a:p>
              <a:pPr algn="ctr" defTabSz="457200"/>
              <a:r>
                <a:rPr lang="en-CA" sz="2400" b="1" dirty="0">
                  <a:latin typeface="Arial" pitchFamily="34" charset="0"/>
                </a:rPr>
                <a:t>Reliable </a:t>
              </a:r>
            </a:p>
            <a:p>
              <a:pPr algn="ctr" defTabSz="457200"/>
              <a:r>
                <a:rPr lang="en-CA" sz="2400" b="1" dirty="0">
                  <a:latin typeface="Arial" pitchFamily="34" charset="0"/>
                </a:rPr>
                <a:t>Care</a:t>
              </a:r>
            </a:p>
          </p:txBody>
        </p:sp>
        <p:sp>
          <p:nvSpPr>
            <p:cNvPr id="43" name="AutoShape 10"/>
            <p:cNvSpPr>
              <a:spLocks noChangeArrowheads="1"/>
            </p:cNvSpPr>
            <p:nvPr/>
          </p:nvSpPr>
          <p:spPr bwMode="auto">
            <a:xfrm>
              <a:off x="2568" y="1296"/>
              <a:ext cx="216" cy="186"/>
            </a:xfrm>
            <a:custGeom>
              <a:avLst/>
              <a:gdLst>
                <a:gd name="T0" fmla="*/ 0 w 10000"/>
                <a:gd name="T1" fmla="*/ 0 h 10000"/>
                <a:gd name="T2" fmla="*/ 0 w 10000"/>
                <a:gd name="T3" fmla="*/ 0 h 10000"/>
                <a:gd name="T4" fmla="*/ 0 w 10000"/>
                <a:gd name="T5" fmla="*/ 0 h 10000"/>
                <a:gd name="T6" fmla="*/ 0 w 10000"/>
                <a:gd name="T7" fmla="*/ 0 h 10000"/>
                <a:gd name="T8" fmla="*/ 0 w 10000"/>
                <a:gd name="T9" fmla="*/ 0 h 10000"/>
                <a:gd name="T10" fmla="*/ 0 w 10000"/>
                <a:gd name="T11" fmla="*/ 0 h 10000"/>
                <a:gd name="T12" fmla="*/ 0 w 10000"/>
                <a:gd name="T13" fmla="*/ 0 h 10000"/>
                <a:gd name="T14" fmla="*/ 0 w 10000"/>
                <a:gd name="T15" fmla="*/ 0 h 10000"/>
                <a:gd name="T16" fmla="*/ 0 w 10000"/>
                <a:gd name="T17" fmla="*/ 0 h 10000"/>
                <a:gd name="T18" fmla="*/ 0 w 10000"/>
                <a:gd name="T19" fmla="*/ 0 h 10000"/>
                <a:gd name="T20" fmla="*/ 0 w 10000"/>
                <a:gd name="T21" fmla="*/ 0 h 10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000" h="10000">
                  <a:moveTo>
                    <a:pt x="0" y="3817"/>
                  </a:moveTo>
                  <a:lnTo>
                    <a:pt x="3843" y="3817"/>
                  </a:lnTo>
                  <a:lnTo>
                    <a:pt x="5000" y="0"/>
                  </a:lnTo>
                  <a:lnTo>
                    <a:pt x="6157" y="3817"/>
                  </a:lnTo>
                  <a:lnTo>
                    <a:pt x="10000" y="3817"/>
                  </a:lnTo>
                  <a:lnTo>
                    <a:pt x="6898" y="6183"/>
                  </a:lnTo>
                  <a:lnTo>
                    <a:pt x="8102" y="10000"/>
                  </a:lnTo>
                  <a:lnTo>
                    <a:pt x="5000" y="7634"/>
                  </a:lnTo>
                  <a:lnTo>
                    <a:pt x="1898" y="10000"/>
                  </a:lnTo>
                  <a:lnTo>
                    <a:pt x="3102" y="6183"/>
                  </a:lnTo>
                  <a:lnTo>
                    <a:pt x="0" y="3817"/>
                  </a:lnTo>
                  <a:close/>
                </a:path>
              </a:pathLst>
            </a:custGeom>
            <a:noFill/>
            <a:ln w="12700">
              <a:noFill/>
              <a:miter lim="800000"/>
              <a:headEnd/>
              <a:tailEnd/>
            </a:ln>
            <a:effectLst/>
          </p:spPr>
          <p:txBody>
            <a:bodyPr wrap="none" lIns="90488" tIns="44450" rIns="90488" bIns="44450" anchor="ctr"/>
            <a:lstStyle/>
            <a:p>
              <a:pPr defTabSz="457200"/>
              <a:endParaRPr lang="en-CA"/>
            </a:p>
          </p:txBody>
        </p:sp>
      </p:grpSp>
      <p:sp>
        <p:nvSpPr>
          <p:cNvPr id="14" name="AutoShape 71"/>
          <p:cNvSpPr>
            <a:spLocks noChangeArrowheads="1"/>
          </p:cNvSpPr>
          <p:nvPr/>
        </p:nvSpPr>
        <p:spPr bwMode="auto">
          <a:xfrm>
            <a:off x="1758373" y="4689140"/>
            <a:ext cx="8672891" cy="1116124"/>
          </a:xfrm>
          <a:prstGeom prst="flowChartAlternateProcess">
            <a:avLst/>
          </a:prstGeom>
          <a:noFill/>
          <a:ln w="38100">
            <a:solidFill>
              <a:srgbClr val="800080"/>
            </a:solidFill>
            <a:miter lim="800000"/>
            <a:headEnd/>
            <a:tailEnd/>
          </a:ln>
        </p:spPr>
        <p:txBody>
          <a:bodyPr wrap="none" lIns="90488" tIns="44450" rIns="90488" bIns="44450" anchor="ctr"/>
          <a:lstStyle/>
          <a:p>
            <a:pPr defTabSz="457200"/>
            <a:endParaRPr lang="en-US" sz="2800" b="1" dirty="0">
              <a:solidFill>
                <a:srgbClr val="800080"/>
              </a:solidFill>
              <a:latin typeface="Arial" pitchFamily="34" charset="0"/>
              <a:cs typeface="Times New Roman" pitchFamily="18" charset="0"/>
            </a:endParaRPr>
          </a:p>
          <a:p>
            <a:pPr defTabSz="457200"/>
            <a:r>
              <a:rPr lang="en-US" sz="2800" b="1" dirty="0">
                <a:solidFill>
                  <a:srgbClr val="800080"/>
                </a:solidFill>
                <a:latin typeface="Arial" pitchFamily="34" charset="0"/>
                <a:cs typeface="Times New Roman" pitchFamily="18" charset="0"/>
              </a:rPr>
              <a:t>Patient and Family as Co-design Partners</a:t>
            </a:r>
          </a:p>
          <a:p>
            <a:pPr algn="ctr" defTabSz="457200"/>
            <a:r>
              <a:rPr lang="en-US" sz="2800" b="1" dirty="0">
                <a:solidFill>
                  <a:srgbClr val="800080"/>
                </a:solidFill>
                <a:latin typeface="Arial" pitchFamily="34" charset="0"/>
                <a:cs typeface="Times New Roman" pitchFamily="18" charset="0"/>
              </a:rPr>
              <a:t>  </a:t>
            </a:r>
          </a:p>
          <a:p>
            <a:pPr algn="ctr" defTabSz="457200"/>
            <a:endParaRPr lang="en-US" sz="2400" b="1" dirty="0">
              <a:solidFill>
                <a:srgbClr val="00B0F0"/>
              </a:solidFill>
              <a:latin typeface="Arial" pitchFamily="34" charset="0"/>
            </a:endParaRPr>
          </a:p>
        </p:txBody>
      </p:sp>
      <p:pic>
        <p:nvPicPr>
          <p:cNvPr id="12" name="image12.png" descr="Partenariat_de_soins_NoTxt.psd"/>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9169636" y="4874768"/>
            <a:ext cx="1080119" cy="852880"/>
          </a:xfrm>
          <a:prstGeom prst="rect">
            <a:avLst/>
          </a:prstGeom>
          <a:ln w="12700">
            <a:miter lim="400000"/>
          </a:ln>
        </p:spPr>
      </p:pic>
    </p:spTree>
    <p:extLst>
      <p:ext uri="{BB962C8B-B14F-4D97-AF65-F5344CB8AC3E}">
        <p14:creationId xmlns:p14="http://schemas.microsoft.com/office/powerpoint/2010/main" val="826076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AutoShape 13"/>
          <p:cNvSpPr>
            <a:spLocks noChangeArrowheads="1"/>
          </p:cNvSpPr>
          <p:nvPr/>
        </p:nvSpPr>
        <p:spPr bwMode="auto">
          <a:xfrm>
            <a:off x="1874215" y="1341438"/>
            <a:ext cx="1905000" cy="1223962"/>
          </a:xfrm>
          <a:prstGeom prst="flowChartAlternateProcess">
            <a:avLst/>
          </a:prstGeom>
          <a:solidFill>
            <a:srgbClr val="FFFF00">
              <a:alpha val="50195"/>
            </a:srgbClr>
          </a:solidFill>
          <a:ln w="12700" algn="ctr">
            <a:solidFill>
              <a:srgbClr val="C00000"/>
            </a:solidFill>
            <a:miter lim="800000"/>
            <a:headEnd/>
            <a:tailEnd/>
          </a:ln>
        </p:spPr>
        <p:txBody>
          <a:bodyPr wrap="none" lIns="90488" tIns="44450" rIns="90488" bIns="44450" anchor="ctr"/>
          <a:lstStyle/>
          <a:p>
            <a:pPr marL="177800" indent="-177800" algn="ctr" defTabSz="457200"/>
            <a:r>
              <a:rPr lang="en-CA" sz="2800" b="1">
                <a:solidFill>
                  <a:srgbClr val="000000"/>
                </a:solidFill>
                <a:latin typeface="Arial" panose="020B0604020202020204" pitchFamily="34" charset="0"/>
                <a:cs typeface="Arial" panose="020B0604020202020204" pitchFamily="34" charset="0"/>
              </a:rPr>
              <a:t>Objective </a:t>
            </a:r>
          </a:p>
          <a:p>
            <a:pPr marL="177800" indent="-177800" algn="ctr" defTabSz="457200"/>
            <a:r>
              <a:rPr lang="en-CA" sz="2800" b="1">
                <a:solidFill>
                  <a:srgbClr val="000000"/>
                </a:solidFill>
                <a:latin typeface="Arial" panose="020B0604020202020204" pitchFamily="34" charset="0"/>
                <a:cs typeface="Arial" panose="020B0604020202020204" pitchFamily="34" charset="0"/>
              </a:rPr>
              <a:t># 1 </a:t>
            </a:r>
          </a:p>
        </p:txBody>
      </p:sp>
      <p:sp>
        <p:nvSpPr>
          <p:cNvPr id="61444" name="Rectangle 5"/>
          <p:cNvSpPr>
            <a:spLocks noChangeArrowheads="1"/>
          </p:cNvSpPr>
          <p:nvPr/>
        </p:nvSpPr>
        <p:spPr bwMode="auto">
          <a:xfrm>
            <a:off x="3962400" y="1412876"/>
            <a:ext cx="6705600" cy="889987"/>
          </a:xfrm>
          <a:prstGeom prst="rect">
            <a:avLst/>
          </a:prstGeom>
          <a:noFill/>
          <a:ln w="9525">
            <a:noFill/>
            <a:miter lim="800000"/>
            <a:headEnd/>
            <a:tailEnd/>
          </a:ln>
        </p:spPr>
        <p:txBody>
          <a:bodyPr wrap="square" lIns="90488" tIns="44450" rIns="90488" bIns="44450">
            <a:spAutoFit/>
          </a:bodyPr>
          <a:lstStyle/>
          <a:p>
            <a:pPr defTabSz="457200" eaLnBrk="0" hangingPunct="0"/>
            <a:r>
              <a:rPr lang="en-CA" sz="2600" dirty="0">
                <a:solidFill>
                  <a:srgbClr val="000000"/>
                </a:solidFill>
                <a:cs typeface="Arial" panose="020B0604020202020204" pitchFamily="34" charset="0"/>
              </a:rPr>
              <a:t>Understand the inpatient experience “through the eyes of patients &amp; families”</a:t>
            </a:r>
          </a:p>
        </p:txBody>
      </p:sp>
      <p:sp>
        <p:nvSpPr>
          <p:cNvPr id="61445" name="AutoShape 13"/>
          <p:cNvSpPr>
            <a:spLocks noChangeArrowheads="1"/>
          </p:cNvSpPr>
          <p:nvPr/>
        </p:nvSpPr>
        <p:spPr bwMode="auto">
          <a:xfrm>
            <a:off x="1874215" y="3068638"/>
            <a:ext cx="1905000" cy="1223962"/>
          </a:xfrm>
          <a:prstGeom prst="flowChartAlternateProcess">
            <a:avLst/>
          </a:prstGeom>
          <a:solidFill>
            <a:srgbClr val="FFFF00">
              <a:alpha val="50195"/>
            </a:srgbClr>
          </a:solidFill>
          <a:ln w="12700" algn="ctr">
            <a:solidFill>
              <a:srgbClr val="C00000"/>
            </a:solidFill>
            <a:miter lim="800000"/>
            <a:headEnd/>
            <a:tailEnd/>
          </a:ln>
        </p:spPr>
        <p:txBody>
          <a:bodyPr wrap="none" lIns="90488" tIns="44450" rIns="90488" bIns="44450" anchor="ctr"/>
          <a:lstStyle/>
          <a:p>
            <a:pPr marL="177800" indent="-177800" algn="ctr" defTabSz="457200"/>
            <a:r>
              <a:rPr lang="en-CA" sz="2800" b="1">
                <a:solidFill>
                  <a:srgbClr val="000000"/>
                </a:solidFill>
                <a:latin typeface="Arial" panose="020B0604020202020204" pitchFamily="34" charset="0"/>
                <a:cs typeface="Arial" panose="020B0604020202020204" pitchFamily="34" charset="0"/>
              </a:rPr>
              <a:t>Objective</a:t>
            </a:r>
          </a:p>
          <a:p>
            <a:pPr marL="177800" indent="-177800" algn="ctr" defTabSz="457200"/>
            <a:r>
              <a:rPr lang="en-CA" sz="2800" b="1">
                <a:solidFill>
                  <a:srgbClr val="000000"/>
                </a:solidFill>
                <a:latin typeface="Arial" panose="020B0604020202020204" pitchFamily="34" charset="0"/>
                <a:cs typeface="Arial" panose="020B0604020202020204" pitchFamily="34" charset="0"/>
              </a:rPr>
              <a:t># 2</a:t>
            </a:r>
          </a:p>
        </p:txBody>
      </p:sp>
      <p:sp>
        <p:nvSpPr>
          <p:cNvPr id="61446" name="Rectangle 13"/>
          <p:cNvSpPr>
            <a:spLocks noChangeArrowheads="1"/>
          </p:cNvSpPr>
          <p:nvPr/>
        </p:nvSpPr>
        <p:spPr bwMode="auto">
          <a:xfrm>
            <a:off x="3968983" y="2884969"/>
            <a:ext cx="6471684" cy="1690206"/>
          </a:xfrm>
          <a:prstGeom prst="rect">
            <a:avLst/>
          </a:prstGeom>
          <a:noFill/>
          <a:ln w="9525">
            <a:noFill/>
            <a:miter lim="800000"/>
            <a:headEnd/>
            <a:tailEnd/>
          </a:ln>
        </p:spPr>
        <p:txBody>
          <a:bodyPr wrap="square" lIns="90488" tIns="44450" rIns="90488" bIns="44450">
            <a:spAutoFit/>
          </a:bodyPr>
          <a:lstStyle/>
          <a:p>
            <a:pPr defTabSz="457200" eaLnBrk="0" hangingPunct="0"/>
            <a:r>
              <a:rPr lang="en-CA" sz="2600" dirty="0">
                <a:solidFill>
                  <a:srgbClr val="000000"/>
                </a:solidFill>
                <a:cs typeface="Arial" panose="020B0604020202020204" pitchFamily="34" charset="0"/>
              </a:rPr>
              <a:t>Deeply engage patients &amp; families, along with staff, in reshaping care processes that respond to their real needs, thus improving:  safety, access &amp; work environment.</a:t>
            </a:r>
          </a:p>
        </p:txBody>
      </p:sp>
      <p:sp>
        <p:nvSpPr>
          <p:cNvPr id="61448" name="Text Box 9"/>
          <p:cNvSpPr txBox="1">
            <a:spLocks noChangeArrowheads="1"/>
          </p:cNvSpPr>
          <p:nvPr/>
        </p:nvSpPr>
        <p:spPr bwMode="auto">
          <a:xfrm>
            <a:off x="2043113" y="4575176"/>
            <a:ext cx="184150" cy="396875"/>
          </a:xfrm>
          <a:prstGeom prst="rect">
            <a:avLst/>
          </a:prstGeom>
          <a:noFill/>
          <a:ln w="9525">
            <a:noFill/>
            <a:miter lim="800000"/>
            <a:headEnd/>
            <a:tailEnd/>
          </a:ln>
        </p:spPr>
        <p:txBody>
          <a:bodyPr wrap="none">
            <a:spAutoFit/>
          </a:bodyPr>
          <a:lstStyle/>
          <a:p>
            <a:pPr defTabSz="457200"/>
            <a:endParaRPr lang="en-US" sz="2000">
              <a:solidFill>
                <a:srgbClr val="000000"/>
              </a:solidFill>
              <a:cs typeface="Arial" charset="0"/>
            </a:endParaRPr>
          </a:p>
        </p:txBody>
      </p:sp>
      <p:sp>
        <p:nvSpPr>
          <p:cNvPr id="61449" name="AutoShape 13"/>
          <p:cNvSpPr>
            <a:spLocks noChangeArrowheads="1"/>
          </p:cNvSpPr>
          <p:nvPr/>
        </p:nvSpPr>
        <p:spPr bwMode="auto">
          <a:xfrm>
            <a:off x="1874215" y="4773612"/>
            <a:ext cx="1905000" cy="1223962"/>
          </a:xfrm>
          <a:prstGeom prst="flowChartAlternateProcess">
            <a:avLst/>
          </a:prstGeom>
          <a:solidFill>
            <a:srgbClr val="FFFF00">
              <a:alpha val="50195"/>
            </a:srgbClr>
          </a:solidFill>
          <a:ln w="12700" algn="ctr">
            <a:solidFill>
              <a:srgbClr val="C00000"/>
            </a:solidFill>
            <a:miter lim="800000"/>
            <a:headEnd/>
            <a:tailEnd/>
          </a:ln>
        </p:spPr>
        <p:txBody>
          <a:bodyPr wrap="none" lIns="90488" tIns="44450" rIns="90488" bIns="44450" anchor="ctr"/>
          <a:lstStyle/>
          <a:p>
            <a:pPr marL="177800" indent="-177800" algn="ctr" defTabSz="457200"/>
            <a:r>
              <a:rPr lang="en-CA" sz="2800" b="1" dirty="0">
                <a:solidFill>
                  <a:srgbClr val="000000"/>
                </a:solidFill>
                <a:latin typeface="Arial" panose="020B0604020202020204" pitchFamily="34" charset="0"/>
                <a:cs typeface="Arial" panose="020B0604020202020204" pitchFamily="34" charset="0"/>
              </a:rPr>
              <a:t>Objective </a:t>
            </a:r>
          </a:p>
          <a:p>
            <a:pPr marL="177800" indent="-177800" algn="ctr" defTabSz="457200"/>
            <a:r>
              <a:rPr lang="en-CA" sz="2800" b="1" dirty="0">
                <a:solidFill>
                  <a:srgbClr val="000000"/>
                </a:solidFill>
                <a:latin typeface="Arial" panose="020B0604020202020204" pitchFamily="34" charset="0"/>
                <a:cs typeface="Arial" panose="020B0604020202020204" pitchFamily="34" charset="0"/>
              </a:rPr>
              <a:t># 3 </a:t>
            </a:r>
          </a:p>
        </p:txBody>
      </p:sp>
      <p:sp>
        <p:nvSpPr>
          <p:cNvPr id="61450" name="Text Box 11"/>
          <p:cNvSpPr txBox="1">
            <a:spLocks noChangeArrowheads="1"/>
          </p:cNvSpPr>
          <p:nvPr/>
        </p:nvSpPr>
        <p:spPr bwMode="auto">
          <a:xfrm>
            <a:off x="3935413" y="4941889"/>
            <a:ext cx="6337300" cy="492443"/>
          </a:xfrm>
          <a:prstGeom prst="rect">
            <a:avLst/>
          </a:prstGeom>
          <a:noFill/>
          <a:ln w="9525">
            <a:noFill/>
            <a:miter lim="800000"/>
            <a:headEnd/>
            <a:tailEnd/>
          </a:ln>
        </p:spPr>
        <p:txBody>
          <a:bodyPr>
            <a:spAutoFit/>
          </a:bodyPr>
          <a:lstStyle/>
          <a:p>
            <a:pPr defTabSz="457200">
              <a:spcBef>
                <a:spcPct val="50000"/>
              </a:spcBef>
            </a:pPr>
            <a:r>
              <a:rPr lang="en-CA" sz="2600" dirty="0">
                <a:solidFill>
                  <a:srgbClr val="000000"/>
                </a:solidFill>
                <a:latin typeface="Arial" panose="020B0604020202020204" pitchFamily="34" charset="0"/>
                <a:cs typeface="Arial" panose="020B0604020202020204" pitchFamily="34" charset="0"/>
              </a:rPr>
              <a:t>Increase RN time in direct care</a:t>
            </a:r>
            <a:endParaRPr lang="en-US" sz="2600" dirty="0">
              <a:solidFill>
                <a:srgbClr val="000000"/>
              </a:solidFill>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2026701" y="0"/>
            <a:ext cx="8229600" cy="1143000"/>
          </a:xfrm>
        </p:spPr>
        <p:txBody>
          <a:bodyPr>
            <a:normAutofit/>
          </a:bodyPr>
          <a:lstStyle/>
          <a:p>
            <a:r>
              <a:rPr lang="en-US" sz="3600" dirty="0">
                <a:solidFill>
                  <a:srgbClr val="003399"/>
                </a:solidFill>
                <a:latin typeface="Arial" panose="020B0604020202020204" pitchFamily="34" charset="0"/>
                <a:cs typeface="Arial" panose="020B0604020202020204" pitchFamily="34" charset="0"/>
              </a:rPr>
              <a:t>3 Objectives</a:t>
            </a:r>
            <a:endParaRPr lang="en-US" sz="3600" dirty="0">
              <a:solidFill>
                <a:srgbClr val="003399"/>
              </a:solidFill>
            </a:endParaRPr>
          </a:p>
        </p:txBody>
      </p:sp>
    </p:spTree>
    <p:extLst>
      <p:ext uri="{BB962C8B-B14F-4D97-AF65-F5344CB8AC3E}">
        <p14:creationId xmlns:p14="http://schemas.microsoft.com/office/powerpoint/2010/main" val="125892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1854" y="-180526"/>
            <a:ext cx="8335926" cy="1222516"/>
          </a:xfrm>
        </p:spPr>
        <p:txBody>
          <a:bodyPr>
            <a:noAutofit/>
          </a:bodyPr>
          <a:lstStyle/>
          <a:p>
            <a:pPr algn="ctr"/>
            <a:r>
              <a:rPr lang="en-CA" sz="3600" dirty="0">
                <a:solidFill>
                  <a:srgbClr val="003399"/>
                </a:solidFill>
                <a:latin typeface="+mn-lt"/>
                <a:cs typeface="Arial" panose="020B0604020202020204" pitchFamily="34" charset="0"/>
              </a:rPr>
              <a:t>Measures for Accountability</a:t>
            </a:r>
            <a:endParaRPr lang="en-US" sz="3600" dirty="0">
              <a:solidFill>
                <a:srgbClr val="003399"/>
              </a:solidFill>
              <a:latin typeface="+mn-lt"/>
            </a:endParaRPr>
          </a:p>
        </p:txBody>
      </p:sp>
      <p:sp>
        <p:nvSpPr>
          <p:cNvPr id="15363" name="Rectangle 3"/>
          <p:cNvSpPr>
            <a:spLocks noGrp="1" noChangeArrowheads="1"/>
          </p:cNvSpPr>
          <p:nvPr>
            <p:ph idx="1"/>
          </p:nvPr>
        </p:nvSpPr>
        <p:spPr>
          <a:xfrm>
            <a:off x="1548821" y="1041992"/>
            <a:ext cx="7369727" cy="5816009"/>
          </a:xfrm>
        </p:spPr>
        <p:txBody>
          <a:bodyPr>
            <a:normAutofit fontScale="40000" lnSpcReduction="20000"/>
          </a:bodyPr>
          <a:lstStyle/>
          <a:p>
            <a:pPr marL="57150" indent="0">
              <a:buClr>
                <a:srgbClr val="0073AE"/>
              </a:buClr>
              <a:buNone/>
              <a:defRPr/>
            </a:pPr>
            <a:r>
              <a:rPr lang="en-CA" sz="2900" dirty="0">
                <a:solidFill>
                  <a:srgbClr val="FF0000"/>
                </a:solidFill>
                <a:latin typeface="Arial" panose="020B0604020202020204" pitchFamily="34" charset="0"/>
                <a:cs typeface="Arial" panose="020B0604020202020204" pitchFamily="34" charset="0"/>
              </a:rPr>
              <a:t>	</a:t>
            </a:r>
            <a:endParaRPr lang="en-US" sz="4400" dirty="0">
              <a:solidFill>
                <a:srgbClr val="FF0000"/>
              </a:solidFill>
              <a:latin typeface="Arial" panose="020B0604020202020204" pitchFamily="34" charset="0"/>
              <a:cs typeface="Arial" panose="020B0604020202020204" pitchFamily="34" charset="0"/>
            </a:endParaRPr>
          </a:p>
          <a:p>
            <a:pPr marL="457200" lvl="1" indent="0">
              <a:buClr>
                <a:srgbClr val="0081C6"/>
              </a:buClr>
              <a:buNone/>
              <a:defRPr/>
            </a:pPr>
            <a:r>
              <a:rPr lang="en-CA" sz="7000" dirty="0">
                <a:cs typeface="Arial" panose="020B0604020202020204" pitchFamily="34" charset="0"/>
              </a:rPr>
              <a:t>Patients: </a:t>
            </a:r>
          </a:p>
          <a:p>
            <a:pPr lvl="2">
              <a:lnSpc>
                <a:spcPct val="90000"/>
              </a:lnSpc>
              <a:buClr>
                <a:srgbClr val="0081C6"/>
              </a:buClr>
              <a:buFont typeface="Wingdings" panose="05000000000000000000" pitchFamily="2" charset="2"/>
              <a:buChar char="§"/>
              <a:defRPr/>
            </a:pPr>
            <a:r>
              <a:rPr lang="en-CA" sz="5100" dirty="0">
                <a:cs typeface="Arial" panose="020B0604020202020204" pitchFamily="34" charset="0"/>
              </a:rPr>
              <a:t>Experience of care (HCAHPS)</a:t>
            </a:r>
          </a:p>
          <a:p>
            <a:pPr lvl="2">
              <a:lnSpc>
                <a:spcPct val="90000"/>
              </a:lnSpc>
              <a:buClr>
                <a:srgbClr val="0081C6"/>
              </a:buClr>
              <a:buFont typeface="Wingdings" panose="05000000000000000000" pitchFamily="2" charset="2"/>
              <a:buChar char="§"/>
              <a:defRPr/>
            </a:pPr>
            <a:r>
              <a:rPr lang="en-CA" sz="5100" dirty="0">
                <a:cs typeface="Arial" panose="020B0604020202020204" pitchFamily="34" charset="0"/>
              </a:rPr>
              <a:t>Interviews post-discharge</a:t>
            </a:r>
          </a:p>
          <a:p>
            <a:pPr marL="457200" lvl="1" indent="0">
              <a:buClr>
                <a:srgbClr val="0081C6"/>
              </a:buClr>
              <a:buNone/>
              <a:defRPr/>
            </a:pPr>
            <a:r>
              <a:rPr lang="en-US" sz="7000" dirty="0">
                <a:cs typeface="Arial" panose="020B0604020202020204" pitchFamily="34" charset="0"/>
              </a:rPr>
              <a:t>Quality of care: </a:t>
            </a:r>
          </a:p>
          <a:p>
            <a:pPr lvl="2">
              <a:lnSpc>
                <a:spcPct val="90000"/>
              </a:lnSpc>
              <a:buClr>
                <a:srgbClr val="0081C6"/>
              </a:buClr>
              <a:buFont typeface="Wingdings" panose="05000000000000000000" pitchFamily="2" charset="2"/>
              <a:buChar char="§"/>
              <a:defRPr/>
            </a:pPr>
            <a:r>
              <a:rPr lang="en-US" sz="5100" dirty="0">
                <a:cs typeface="Arial" panose="020B0604020202020204" pitchFamily="34" charset="0"/>
              </a:rPr>
              <a:t>Access, timeliness of care, reduced safety risks, pressure ulcers, pain, nosocomial infections</a:t>
            </a:r>
          </a:p>
          <a:p>
            <a:pPr marL="457200" lvl="1" indent="0">
              <a:buClr>
                <a:srgbClr val="0081C6"/>
              </a:buClr>
              <a:buNone/>
              <a:defRPr/>
            </a:pPr>
            <a:r>
              <a:rPr lang="en-CA" sz="7000" dirty="0">
                <a:cs typeface="Arial" panose="020B0604020202020204" pitchFamily="34" charset="0"/>
              </a:rPr>
              <a:t>Staff:</a:t>
            </a:r>
          </a:p>
          <a:p>
            <a:pPr lvl="2">
              <a:lnSpc>
                <a:spcPct val="90000"/>
              </a:lnSpc>
              <a:buClr>
                <a:srgbClr val="0081C6"/>
              </a:buClr>
              <a:buFont typeface="Wingdings" panose="05000000000000000000" pitchFamily="2" charset="2"/>
              <a:buChar char="§"/>
              <a:defRPr/>
            </a:pPr>
            <a:r>
              <a:rPr lang="en-US" sz="5100" dirty="0">
                <a:cs typeface="Arial" panose="020B0604020202020204" pitchFamily="34" charset="0"/>
              </a:rPr>
              <a:t>Time in direct care &amp; value-add care</a:t>
            </a:r>
          </a:p>
          <a:p>
            <a:pPr lvl="2">
              <a:lnSpc>
                <a:spcPct val="90000"/>
              </a:lnSpc>
              <a:buClr>
                <a:srgbClr val="0081C6"/>
              </a:buClr>
              <a:buFont typeface="Wingdings" panose="05000000000000000000" pitchFamily="2" charset="2"/>
              <a:buChar char="§"/>
              <a:defRPr/>
            </a:pPr>
            <a:r>
              <a:rPr lang="en-CA" sz="5100" dirty="0">
                <a:cs typeface="Arial" panose="020B0604020202020204" pitchFamily="34" charset="0"/>
              </a:rPr>
              <a:t>Team effectiveness, global work satisfaction, work engagement, capacity to lead quality improvement, turnover, overtime</a:t>
            </a:r>
            <a:r>
              <a:rPr lang="en-CA" sz="5100" b="1" dirty="0">
                <a:cs typeface="Arial" panose="020B0604020202020204" pitchFamily="34" charset="0"/>
              </a:rPr>
              <a:t>	</a:t>
            </a:r>
          </a:p>
          <a:p>
            <a:pPr marL="457200" lvl="1" indent="0">
              <a:buClr>
                <a:srgbClr val="0081C6"/>
              </a:buClr>
              <a:buNone/>
              <a:defRPr/>
            </a:pPr>
            <a:r>
              <a:rPr lang="en-CA" sz="7000" dirty="0">
                <a:cs typeface="Arial" panose="020B0604020202020204" pitchFamily="34" charset="0"/>
              </a:rPr>
              <a:t>Managers:</a:t>
            </a:r>
          </a:p>
          <a:p>
            <a:pPr lvl="2">
              <a:lnSpc>
                <a:spcPct val="90000"/>
              </a:lnSpc>
              <a:buClr>
                <a:srgbClr val="0081C6"/>
              </a:buClr>
              <a:buFont typeface="Wingdings" panose="05000000000000000000" pitchFamily="2" charset="2"/>
              <a:buChar char="§"/>
              <a:defRPr/>
            </a:pPr>
            <a:r>
              <a:rPr lang="en-CA" sz="5100" dirty="0">
                <a:cs typeface="Arial" panose="020B0604020202020204" pitchFamily="34" charset="0"/>
              </a:rPr>
              <a:t>Self-efficacy, global work satisfaction, </a:t>
            </a:r>
            <a:r>
              <a:rPr lang="en-CA" sz="5100" dirty="0" err="1">
                <a:cs typeface="Arial" panose="020B0604020202020204" pitchFamily="34" charset="0"/>
              </a:rPr>
              <a:t>worklife</a:t>
            </a:r>
            <a:r>
              <a:rPr lang="en-CA" sz="5100" dirty="0">
                <a:cs typeface="Arial" panose="020B0604020202020204" pitchFamily="34" charset="0"/>
              </a:rPr>
              <a:t>, capacity to lead quality improvement</a:t>
            </a:r>
          </a:p>
          <a:p>
            <a:pPr marL="457200" lvl="1" indent="0">
              <a:buClr>
                <a:srgbClr val="0081C6"/>
              </a:buClr>
              <a:buNone/>
              <a:defRPr/>
            </a:pPr>
            <a:r>
              <a:rPr lang="en-US" sz="7000" dirty="0">
                <a:cs typeface="Arial" panose="020B0604020202020204" pitchFamily="34" charset="0"/>
              </a:rPr>
              <a:t>Patient engagement: </a:t>
            </a:r>
          </a:p>
          <a:p>
            <a:pPr lvl="2">
              <a:lnSpc>
                <a:spcPct val="90000"/>
              </a:lnSpc>
              <a:buClr>
                <a:srgbClr val="0081C6"/>
              </a:buClr>
              <a:buFont typeface="Wingdings" panose="05000000000000000000" pitchFamily="2" charset="2"/>
              <a:buChar char="§"/>
              <a:defRPr/>
            </a:pPr>
            <a:r>
              <a:rPr lang="en-US" sz="5100" dirty="0">
                <a:cs typeface="Arial" panose="020B0604020202020204" pitchFamily="34" charset="0"/>
              </a:rPr>
              <a:t>Focus groups</a:t>
            </a:r>
          </a:p>
          <a:p>
            <a:pPr marL="457200" lvl="1" indent="0">
              <a:buClr>
                <a:srgbClr val="0081C6"/>
              </a:buClr>
              <a:buNone/>
              <a:defRPr/>
            </a:pPr>
            <a:endParaRPr lang="en-CA" sz="5900" dirty="0">
              <a:cs typeface="Arial" panose="020B0604020202020204" pitchFamily="34" charset="0"/>
            </a:endParaRPr>
          </a:p>
          <a:p>
            <a:pPr marL="457200" lvl="1" indent="0">
              <a:buClr>
                <a:srgbClr val="0081C6"/>
              </a:buClr>
              <a:buNone/>
              <a:defRPr/>
            </a:pPr>
            <a:r>
              <a:rPr lang="en-CA" sz="7000" dirty="0">
                <a:cs typeface="Arial" panose="020B0604020202020204" pitchFamily="34" charset="0"/>
              </a:rPr>
              <a:t>+++ PDSAs</a:t>
            </a:r>
            <a:r>
              <a:rPr lang="en-CA" sz="7000" b="1" dirty="0">
                <a:latin typeface="Arial" panose="020B0604020202020204" pitchFamily="34" charset="0"/>
                <a:cs typeface="Arial" panose="020B0604020202020204" pitchFamily="34" charset="0"/>
              </a:rPr>
              <a:t>	</a:t>
            </a:r>
            <a:endParaRPr lang="en-US" sz="7000" i="1" dirty="0">
              <a:latin typeface="Arial" panose="020B0604020202020204" pitchFamily="34" charset="0"/>
              <a:cs typeface="Arial" panose="020B0604020202020204" pitchFamily="34" charset="0"/>
            </a:endParaRPr>
          </a:p>
          <a:p>
            <a:pPr marL="533400" indent="-533400">
              <a:buFont typeface="Wingdings" charset="0"/>
              <a:buChar char="p"/>
              <a:defRPr/>
            </a:pPr>
            <a:endParaRPr lang="en-US" sz="1400" dirty="0">
              <a:latin typeface="Arial" panose="020B0604020202020204" pitchFamily="34" charset="0"/>
              <a:cs typeface="Arial" panose="020B0604020202020204" pitchFamily="34" charset="0"/>
            </a:endParaRPr>
          </a:p>
        </p:txBody>
      </p:sp>
      <p:pic>
        <p:nvPicPr>
          <p:cNvPr id="4" name="Picture 12"/>
          <p:cNvPicPr>
            <a:picLocks noChangeAspect="1" noChangeArrowheads="1"/>
          </p:cNvPicPr>
          <p:nvPr/>
        </p:nvPicPr>
        <p:blipFill>
          <a:blip r:embed="rId3">
            <a:lum bright="40000" contrast="44000"/>
          </a:blip>
          <a:srcRect/>
          <a:stretch>
            <a:fillRect/>
          </a:stretch>
        </p:blipFill>
        <p:spPr bwMode="auto">
          <a:xfrm>
            <a:off x="9282040" y="3429001"/>
            <a:ext cx="1094693" cy="2290109"/>
          </a:xfrm>
          <a:prstGeom prst="rect">
            <a:avLst/>
          </a:prstGeom>
          <a:noFill/>
          <a:ln w="9525">
            <a:noFill/>
            <a:miter lim="800000"/>
            <a:headEnd/>
            <a:tailEnd/>
          </a:ln>
        </p:spPr>
      </p:pic>
      <p:pic>
        <p:nvPicPr>
          <p:cNvPr id="5" name="Picture 16" descr="Clipart - 3d small people &#10;- survey. fotosearch &#10;- search clipart, &#10;illustration posters, &#10;drawings and vector &#10;eps graphics images"/>
          <p:cNvPicPr>
            <a:picLocks noChangeAspect="1" noChangeArrowheads="1"/>
          </p:cNvPicPr>
          <p:nvPr/>
        </p:nvPicPr>
        <p:blipFill>
          <a:blip r:embed="rId4"/>
          <a:srcRect b="8855"/>
          <a:stretch>
            <a:fillRect/>
          </a:stretch>
        </p:blipFill>
        <p:spPr bwMode="auto">
          <a:xfrm>
            <a:off x="9073116" y="723312"/>
            <a:ext cx="1594884" cy="1793116"/>
          </a:xfrm>
          <a:prstGeom prst="rect">
            <a:avLst/>
          </a:prstGeom>
          <a:noFill/>
          <a:ln w="9525">
            <a:noFill/>
            <a:miter lim="800000"/>
            <a:headEnd/>
            <a:tailEnd/>
          </a:ln>
        </p:spPr>
      </p:pic>
    </p:spTree>
    <p:extLst>
      <p:ext uri="{BB962C8B-B14F-4D97-AF65-F5344CB8AC3E}">
        <p14:creationId xmlns:p14="http://schemas.microsoft.com/office/powerpoint/2010/main" val="412663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5872"/>
            <a:ext cx="8229600" cy="1143000"/>
          </a:xfrm>
        </p:spPr>
        <p:txBody>
          <a:bodyPr>
            <a:noAutofit/>
          </a:bodyPr>
          <a:lstStyle/>
          <a:p>
            <a:r>
              <a:rPr lang="en-US" sz="3600" dirty="0">
                <a:solidFill>
                  <a:srgbClr val="003399"/>
                </a:solidFill>
              </a:rPr>
              <a:t>Patient &amp; Family Outcomes</a:t>
            </a:r>
            <a:endParaRPr lang="en-CA" sz="3600" dirty="0">
              <a:solidFill>
                <a:srgbClr val="003399"/>
              </a:solidFill>
            </a:endParaRPr>
          </a:p>
        </p:txBody>
      </p:sp>
      <p:sp>
        <p:nvSpPr>
          <p:cNvPr id="4" name="Text Placeholder 3"/>
          <p:cNvSpPr>
            <a:spLocks noGrp="1"/>
          </p:cNvSpPr>
          <p:nvPr>
            <p:ph idx="1"/>
          </p:nvPr>
        </p:nvSpPr>
        <p:spPr>
          <a:xfrm>
            <a:off x="1892041" y="1155320"/>
            <a:ext cx="8712968" cy="4525963"/>
          </a:xfrm>
        </p:spPr>
        <p:txBody>
          <a:bodyPr>
            <a:normAutofit/>
          </a:bodyPr>
          <a:lstStyle/>
          <a:p>
            <a:pPr marL="355600" indent="-355600"/>
            <a:r>
              <a:rPr lang="en-US" sz="2400" dirty="0">
                <a:ea typeface="Times New Roman" panose="02020603050405020304" pitchFamily="18" charset="0"/>
              </a:rPr>
              <a:t>20% </a:t>
            </a:r>
            <a:r>
              <a:rPr lang="en-US" sz="2400" dirty="0"/>
              <a:t>↑ </a:t>
            </a:r>
            <a:r>
              <a:rPr lang="en-US" sz="2400" dirty="0">
                <a:ea typeface="Times New Roman" panose="02020603050405020304" pitchFamily="18" charset="0"/>
              </a:rPr>
              <a:t>in “responsiveness of care” </a:t>
            </a:r>
            <a:r>
              <a:rPr lang="en-US" sz="2200" dirty="0">
                <a:ea typeface="Times New Roman" panose="02020603050405020304" pitchFamily="18" charset="0"/>
              </a:rPr>
              <a:t>(HCAHPS)</a:t>
            </a:r>
          </a:p>
          <a:p>
            <a:pPr marL="355600" indent="-355600">
              <a:spcBef>
                <a:spcPts val="0"/>
              </a:spcBef>
            </a:pPr>
            <a:r>
              <a:rPr lang="en-US" sz="2400" dirty="0"/>
              <a:t>Patient satisfaction doubled with new </a:t>
            </a:r>
            <a:r>
              <a:rPr lang="en-US" sz="2400" dirty="0" err="1"/>
              <a:t>interprofessional</a:t>
            </a:r>
            <a:r>
              <a:rPr lang="en-US" sz="2400" dirty="0"/>
              <a:t> “joint team” admission process  in Psychiatry, reducing admission time from 4.2 hours to 1 </a:t>
            </a:r>
            <a:r>
              <a:rPr lang="en-US" sz="2400" dirty="0" err="1"/>
              <a:t>hr</a:t>
            </a:r>
            <a:r>
              <a:rPr lang="en-GB" sz="2400" dirty="0"/>
              <a:t>. </a:t>
            </a:r>
          </a:p>
          <a:p>
            <a:pPr marL="355600" indent="-355600">
              <a:spcBef>
                <a:spcPts val="0"/>
              </a:spcBef>
            </a:pPr>
            <a:r>
              <a:rPr lang="en-US" sz="2400" dirty="0">
                <a:ea typeface="Times New Roman" panose="02020603050405020304" pitchFamily="18" charset="0"/>
              </a:rPr>
              <a:t>25% ↓ in C-</a:t>
            </a:r>
            <a:r>
              <a:rPr lang="en-US" sz="2400" dirty="0" err="1">
                <a:ea typeface="Times New Roman" panose="02020603050405020304" pitchFamily="18" charset="0"/>
              </a:rPr>
              <a:t>difficile</a:t>
            </a:r>
            <a:r>
              <a:rPr lang="en-US" sz="2400" dirty="0">
                <a:ea typeface="Times New Roman" panose="02020603050405020304" pitchFamily="18" charset="0"/>
              </a:rPr>
              <a:t> and VRE infections</a:t>
            </a:r>
          </a:p>
          <a:p>
            <a:pPr marL="355600" indent="-355600">
              <a:spcBef>
                <a:spcPts val="0"/>
              </a:spcBef>
            </a:pPr>
            <a:r>
              <a:rPr lang="en-US" sz="2400" dirty="0"/>
              <a:t>Bedside whiteboards improved two-way communication</a:t>
            </a:r>
          </a:p>
          <a:p>
            <a:pPr marL="355600" indent="-355600">
              <a:spcBef>
                <a:spcPts val="0"/>
              </a:spcBef>
            </a:pPr>
            <a:r>
              <a:rPr lang="en-US" sz="2400" dirty="0"/>
              <a:t>Hourly rounding ↓ call bell use, </a:t>
            </a:r>
            <a:r>
              <a:rPr lang="en-US" sz="2400" dirty="0">
                <a:sym typeface="Symbol"/>
              </a:rPr>
              <a:t></a:t>
            </a:r>
            <a:r>
              <a:rPr lang="en-US" sz="2400" dirty="0"/>
              <a:t> pt. satisfaction, </a:t>
            </a:r>
            <a:r>
              <a:rPr lang="en-US" sz="2400" dirty="0">
                <a:sym typeface="Symbol"/>
              </a:rPr>
              <a:t> </a:t>
            </a:r>
            <a:r>
              <a:rPr lang="en-US" sz="2400" dirty="0"/>
              <a:t>pain </a:t>
            </a:r>
            <a:r>
              <a:rPr lang="en-US" sz="2400" dirty="0" err="1"/>
              <a:t>mng’t</a:t>
            </a:r>
            <a:r>
              <a:rPr lang="en-US" sz="2400" dirty="0"/>
              <a:t> </a:t>
            </a:r>
            <a:endParaRPr lang="en-CA" sz="2400" dirty="0"/>
          </a:p>
          <a:p>
            <a:pPr marL="355600" indent="-355600">
              <a:spcBef>
                <a:spcPts val="0"/>
              </a:spcBef>
            </a:pPr>
            <a:r>
              <a:rPr lang="en-US" sz="2400" dirty="0"/>
              <a:t>Multiple Patient-designed improvements</a:t>
            </a:r>
          </a:p>
          <a:p>
            <a:pPr marL="355600" indent="-355600">
              <a:spcBef>
                <a:spcPts val="0"/>
              </a:spcBef>
            </a:pPr>
            <a:endParaRPr lang="en-CA" sz="2400" dirty="0">
              <a:ea typeface="Times New Roman" panose="02020603050405020304" pitchFamily="18" charset="0"/>
            </a:endParaRPr>
          </a:p>
          <a:p>
            <a:pPr marL="347568" indent="-288845"/>
            <a:endParaRPr lang="en-US" dirty="0">
              <a:ea typeface="Times New Roman" panose="02020603050405020304" pitchFamily="18" charset="0"/>
            </a:endParaRPr>
          </a:p>
          <a:p>
            <a:endParaRPr lang="en-CA" dirty="0"/>
          </a:p>
        </p:txBody>
      </p:sp>
      <p:pic>
        <p:nvPicPr>
          <p:cNvPr id="5"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3000" contrast="32000"/>
                    </a14:imgEffect>
                  </a14:imgLayer>
                </a14:imgProps>
              </a:ext>
            </a:extLst>
          </a:blip>
          <a:srcRect b="3776"/>
          <a:stretch/>
        </p:blipFill>
        <p:spPr bwMode="auto">
          <a:xfrm>
            <a:off x="7176120" y="4477582"/>
            <a:ext cx="3491880" cy="2380419"/>
          </a:xfrm>
          <a:prstGeom prst="rect">
            <a:avLst/>
          </a:prstGeom>
          <a:noFill/>
          <a:ln w="76200">
            <a:noFill/>
            <a:miter lim="800000"/>
            <a:headEnd/>
            <a:tailEnd/>
          </a:ln>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1" y="4477582"/>
            <a:ext cx="4724525" cy="2380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0851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91544" y="0"/>
            <a:ext cx="8229600" cy="1143000"/>
          </a:xfrm>
        </p:spPr>
        <p:txBody>
          <a:bodyPr>
            <a:normAutofit/>
          </a:bodyPr>
          <a:lstStyle/>
          <a:p>
            <a:r>
              <a:rPr lang="en-US" sz="3600" dirty="0">
                <a:solidFill>
                  <a:srgbClr val="003399"/>
                </a:solidFill>
              </a:rPr>
              <a:t>Staff Outcomes</a:t>
            </a:r>
            <a:endParaRPr lang="en-CA" sz="3600" dirty="0">
              <a:solidFill>
                <a:srgbClr val="003399"/>
              </a:solidFill>
            </a:endParaRPr>
          </a:p>
        </p:txBody>
      </p:sp>
      <p:sp>
        <p:nvSpPr>
          <p:cNvPr id="2" name="Content Placeholder 1"/>
          <p:cNvSpPr>
            <a:spLocks noGrp="1"/>
          </p:cNvSpPr>
          <p:nvPr>
            <p:ph idx="1"/>
          </p:nvPr>
        </p:nvSpPr>
        <p:spPr>
          <a:xfrm>
            <a:off x="1847528" y="1412776"/>
            <a:ext cx="8435280" cy="4896544"/>
          </a:xfrm>
        </p:spPr>
        <p:txBody>
          <a:bodyPr>
            <a:normAutofit/>
          </a:bodyPr>
          <a:lstStyle/>
          <a:p>
            <a:r>
              <a:rPr lang="en-GB" sz="2400" dirty="0"/>
              <a:t>45% of clinical staff in 6 hospitals gained new QI skills </a:t>
            </a:r>
          </a:p>
          <a:p>
            <a:pPr lvl="0"/>
            <a:r>
              <a:rPr lang="en-US" sz="2400" dirty="0"/>
              <a:t>8% increase↑ in registered nurse direct time in bedside care</a:t>
            </a:r>
            <a:endParaRPr lang="en-GB" sz="2400" dirty="0"/>
          </a:p>
          <a:p>
            <a:r>
              <a:rPr lang="en-US" sz="2400" dirty="0"/>
              <a:t>Significant  ↓ in non-value-add work using LEAN 5S and waste walks (re-design of </a:t>
            </a:r>
            <a:r>
              <a:rPr lang="en-GB" sz="2400" dirty="0"/>
              <a:t>Nursing stations, medication and treatment rooms, supply rooms, staff lounges and patient dining areas)</a:t>
            </a:r>
          </a:p>
          <a:p>
            <a:pPr lvl="0"/>
            <a:r>
              <a:rPr lang="en-GB" sz="2400" dirty="0"/>
              <a:t>Quiet zone for nurses they created → 50% ↓ in medication interruptions and 60% ↓ in medication transcription errors</a:t>
            </a:r>
            <a:endParaRPr lang="en-CA" sz="2400" dirty="0"/>
          </a:p>
          <a:p>
            <a:pPr lvl="0"/>
            <a:r>
              <a:rPr lang="en-GB" sz="2400" dirty="0"/>
              <a:t>Statistically significant improvements on Team effectiveness, </a:t>
            </a:r>
            <a:r>
              <a:rPr lang="en-CA" sz="2400" dirty="0"/>
              <a:t>Turnover and Overtime rates</a:t>
            </a:r>
          </a:p>
          <a:p>
            <a:pPr lvl="0"/>
            <a:r>
              <a:rPr lang="en-GB" sz="2400" dirty="0"/>
              <a:t>Want patients for co-design on all units</a:t>
            </a:r>
            <a:endParaRPr lang="en-CA" sz="2400" dirty="0"/>
          </a:p>
          <a:p>
            <a:endParaRPr lang="en-CA" sz="2400" dirty="0"/>
          </a:p>
        </p:txBody>
      </p:sp>
      <p:sp>
        <p:nvSpPr>
          <p:cNvPr id="4" name="Slide Number Placeholder 3"/>
          <p:cNvSpPr>
            <a:spLocks noGrp="1"/>
          </p:cNvSpPr>
          <p:nvPr>
            <p:ph type="sldNum" sz="quarter" idx="12"/>
          </p:nvPr>
        </p:nvSpPr>
        <p:spPr>
          <a:prstGeom prst="rect">
            <a:avLst/>
          </a:prstGeom>
        </p:spPr>
        <p:txBody>
          <a:bodyPr/>
          <a:lstStyle/>
          <a:p>
            <a:pPr defTabSz="457200"/>
            <a:fld id="{5FA82A9D-F74A-5941-AEE0-9E55A48F620F}" type="slidenum">
              <a:rPr lang="en-US">
                <a:solidFill>
                  <a:prstClr val="black"/>
                </a:solidFill>
              </a:rPr>
              <a:pPr defTabSz="457200"/>
              <a:t>14</a:t>
            </a:fld>
            <a:endParaRPr lang="en-US">
              <a:solidFill>
                <a:prstClr val="black"/>
              </a:solidFill>
            </a:endParaRPr>
          </a:p>
        </p:txBody>
      </p:sp>
    </p:spTree>
    <p:extLst>
      <p:ext uri="{BB962C8B-B14F-4D97-AF65-F5344CB8AC3E}">
        <p14:creationId xmlns:p14="http://schemas.microsoft.com/office/powerpoint/2010/main" val="2082183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0"/>
            <a:ext cx="8229600" cy="1143000"/>
          </a:xfrm>
        </p:spPr>
        <p:txBody>
          <a:bodyPr>
            <a:normAutofit/>
          </a:bodyPr>
          <a:lstStyle/>
          <a:p>
            <a:r>
              <a:rPr lang="en-US" sz="3600" dirty="0">
                <a:solidFill>
                  <a:srgbClr val="003399"/>
                </a:solidFill>
              </a:rPr>
              <a:t>Organizational Outcomes</a:t>
            </a:r>
            <a:endParaRPr lang="en-CA" sz="3600" dirty="0">
              <a:solidFill>
                <a:srgbClr val="003399"/>
              </a:solidFill>
            </a:endParaRPr>
          </a:p>
        </p:txBody>
      </p:sp>
      <p:sp>
        <p:nvSpPr>
          <p:cNvPr id="3" name="Content Placeholder 2"/>
          <p:cNvSpPr>
            <a:spLocks noGrp="1"/>
          </p:cNvSpPr>
          <p:nvPr>
            <p:ph idx="1"/>
          </p:nvPr>
        </p:nvSpPr>
        <p:spPr>
          <a:xfrm>
            <a:off x="1847528" y="1772816"/>
            <a:ext cx="8579296" cy="4781114"/>
          </a:xfrm>
        </p:spPr>
        <p:txBody>
          <a:bodyPr>
            <a:normAutofit/>
          </a:bodyPr>
          <a:lstStyle/>
          <a:p>
            <a:r>
              <a:rPr lang="en-GB" sz="2400" dirty="0"/>
              <a:t>Spread and </a:t>
            </a:r>
            <a:r>
              <a:rPr lang="en-GB" sz="2400" dirty="0" err="1"/>
              <a:t>Sustainabillity</a:t>
            </a:r>
            <a:r>
              <a:rPr lang="en-GB" sz="2400" dirty="0"/>
              <a:t> </a:t>
            </a:r>
          </a:p>
          <a:p>
            <a:r>
              <a:rPr lang="en-GB" sz="2400" dirty="0"/>
              <a:t>2 Leading Practices (Accreditation Canada-2014)</a:t>
            </a:r>
          </a:p>
          <a:p>
            <a:r>
              <a:rPr lang="en-US" sz="2400" dirty="0"/>
              <a:t>Improved supplies management: $3,000/unit of items returned to Biomed</a:t>
            </a:r>
          </a:p>
          <a:p>
            <a:pPr lvl="0"/>
            <a:r>
              <a:rPr lang="en-CA" sz="2400" dirty="0"/>
              <a:t>Managers perceived greater self-efficacy</a:t>
            </a:r>
          </a:p>
          <a:p>
            <a:pPr lvl="0"/>
            <a:r>
              <a:rPr lang="en-CA" sz="2400" dirty="0"/>
              <a:t>Accelerated gains on other corporate priorities (Pt Flow, </a:t>
            </a:r>
            <a:r>
              <a:rPr lang="en-CA" sz="2400" dirty="0" err="1"/>
              <a:t>Inf</a:t>
            </a:r>
            <a:r>
              <a:rPr lang="en-CA" sz="2400" dirty="0"/>
              <a:t> C) </a:t>
            </a:r>
          </a:p>
          <a:p>
            <a:pPr lvl="0"/>
            <a:r>
              <a:rPr lang="en-CA" sz="2400" dirty="0"/>
              <a:t>++ improved relationship with Nurses union</a:t>
            </a:r>
          </a:p>
          <a:p>
            <a:pPr lvl="0"/>
            <a:r>
              <a:rPr lang="en-US" sz="2400" dirty="0"/>
              <a:t>38 initial  highly skilled Patient advisors</a:t>
            </a:r>
          </a:p>
          <a:p>
            <a:pPr lvl="0"/>
            <a:r>
              <a:rPr lang="en-US" sz="2400" dirty="0"/>
              <a:t>Resourcing new infrastructure to support </a:t>
            </a:r>
            <a:r>
              <a:rPr lang="en-US" sz="2400" dirty="0" err="1"/>
              <a:t>pt</a:t>
            </a:r>
            <a:r>
              <a:rPr lang="en-US" sz="2400" dirty="0"/>
              <a:t> </a:t>
            </a:r>
            <a:r>
              <a:rPr lang="en-US" sz="2400" dirty="0" err="1"/>
              <a:t>eng’t</a:t>
            </a:r>
            <a:r>
              <a:rPr lang="en-US" sz="2400" dirty="0"/>
              <a:t> in all QI activities in all major programs</a:t>
            </a:r>
            <a:endParaRPr lang="en-CA" sz="2400" dirty="0"/>
          </a:p>
        </p:txBody>
      </p:sp>
      <p:pic>
        <p:nvPicPr>
          <p:cNvPr id="4" name="pasted-image.pdf"/>
          <p:cNvPicPr>
            <a:picLocks noChangeAspect="1"/>
          </p:cNvPicPr>
          <p:nvPr/>
        </p:nvPicPr>
        <p:blipFill>
          <a:blip r:embed="rId3">
            <a:extLst/>
          </a:blip>
          <a:stretch>
            <a:fillRect/>
          </a:stretch>
        </p:blipFill>
        <p:spPr>
          <a:xfrm>
            <a:off x="9264352" y="1"/>
            <a:ext cx="1414240" cy="2523525"/>
          </a:xfrm>
          <a:prstGeom prst="rect">
            <a:avLst/>
          </a:prstGeom>
          <a:ln w="12700">
            <a:miter lim="400000"/>
          </a:ln>
        </p:spPr>
      </p:pic>
    </p:spTree>
    <p:extLst>
      <p:ext uri="{BB962C8B-B14F-4D97-AF65-F5344CB8AC3E}">
        <p14:creationId xmlns:p14="http://schemas.microsoft.com/office/powerpoint/2010/main" val="1049173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63552" y="0"/>
            <a:ext cx="8229600" cy="1143000"/>
          </a:xfrm>
        </p:spPr>
        <p:txBody>
          <a:bodyPr>
            <a:noAutofit/>
          </a:bodyPr>
          <a:lstStyle/>
          <a:p>
            <a:r>
              <a:rPr lang="en-CA" sz="3600" dirty="0">
                <a:solidFill>
                  <a:srgbClr val="003399"/>
                </a:solidFill>
              </a:rPr>
              <a:t>Key Elements of Success</a:t>
            </a:r>
          </a:p>
        </p:txBody>
      </p:sp>
      <p:sp>
        <p:nvSpPr>
          <p:cNvPr id="5" name="Content Placeholder 4"/>
          <p:cNvSpPr>
            <a:spLocks noGrp="1"/>
          </p:cNvSpPr>
          <p:nvPr>
            <p:ph idx="1"/>
          </p:nvPr>
        </p:nvSpPr>
        <p:spPr>
          <a:xfrm>
            <a:off x="1919536" y="1268761"/>
            <a:ext cx="8748464" cy="4525963"/>
          </a:xfrm>
        </p:spPr>
        <p:txBody>
          <a:bodyPr>
            <a:normAutofit/>
          </a:bodyPr>
          <a:lstStyle/>
          <a:p>
            <a:pPr marL="514350" indent="-514350">
              <a:buFont typeface="+mj-lt"/>
              <a:buAutoNum type="arabicPeriod"/>
            </a:pPr>
            <a:r>
              <a:rPr lang="en-CA" sz="2400" dirty="0"/>
              <a:t>Courageous, cohesive leadership at all levels who </a:t>
            </a:r>
            <a:r>
              <a:rPr lang="en-CA" sz="2400" i="1" dirty="0"/>
              <a:t>“walk the talk” </a:t>
            </a:r>
          </a:p>
          <a:p>
            <a:pPr marL="514350" indent="-514350">
              <a:buFont typeface="+mj-lt"/>
              <a:buAutoNum type="arabicPeriod"/>
            </a:pPr>
            <a:r>
              <a:rPr lang="en-US" sz="2400" dirty="0"/>
              <a:t>Extensive stakeholder engagement </a:t>
            </a:r>
            <a:endParaRPr lang="en-CA" sz="2400" dirty="0"/>
          </a:p>
          <a:p>
            <a:pPr marL="514350" indent="-514350">
              <a:buFont typeface="+mj-lt"/>
              <a:buAutoNum type="arabicPeriod"/>
            </a:pPr>
            <a:r>
              <a:rPr lang="en-CA" sz="2400" dirty="0"/>
              <a:t>Recruitment of patient advisors with clear roles &amp; responsibilities, at all levels of decision-making</a:t>
            </a:r>
          </a:p>
          <a:p>
            <a:pPr marL="514350" indent="-514350">
              <a:buFont typeface="+mj-lt"/>
              <a:buAutoNum type="arabicPeriod"/>
            </a:pPr>
            <a:r>
              <a:rPr lang="en-CA" sz="2400" dirty="0"/>
              <a:t>Structured and mutual learning environment for patient advisors, staff and physicians</a:t>
            </a:r>
          </a:p>
          <a:p>
            <a:pPr marL="514350" indent="-514350">
              <a:buFont typeface="+mj-lt"/>
              <a:buAutoNum type="arabicPeriod"/>
            </a:pPr>
            <a:r>
              <a:rPr lang="en-CA" sz="2400" dirty="0"/>
              <a:t>Coaching &amp; facilitation support</a:t>
            </a:r>
          </a:p>
          <a:p>
            <a:pPr marL="514350" indent="-514350">
              <a:buFont typeface="+mj-lt"/>
              <a:buAutoNum type="arabicPeriod"/>
            </a:pPr>
            <a:r>
              <a:rPr lang="en-CA" sz="2400" dirty="0"/>
              <a:t>Continuous feedback loops &amp; outcome measurement</a:t>
            </a:r>
          </a:p>
          <a:p>
            <a:pPr marL="514350" indent="-514350">
              <a:buFont typeface="+mj-lt"/>
              <a:buAutoNum type="arabicPeriod"/>
            </a:pPr>
            <a:r>
              <a:rPr lang="en-CA" sz="2400" dirty="0"/>
              <a:t>Resources </a:t>
            </a:r>
          </a:p>
          <a:p>
            <a:pPr marL="514350" indent="-514350">
              <a:buFont typeface="+mj-lt"/>
              <a:buAutoNum type="arabicPeriod"/>
            </a:pPr>
            <a:r>
              <a:rPr lang="en-CA" sz="2400" dirty="0"/>
              <a:t>Relentless communication of results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826" y="4869161"/>
            <a:ext cx="3550175" cy="1989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43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110927__TCAB__0010"/>
          <p:cNvPicPr>
            <a:picLocks noChangeAspect="1" noChangeArrowheads="1"/>
          </p:cNvPicPr>
          <p:nvPr/>
        </p:nvPicPr>
        <p:blipFill>
          <a:blip r:embed="rId3" cstate="screen">
            <a:lum bright="18000" contrast="18000"/>
            <a:extLst>
              <a:ext uri="{28A0092B-C50C-407E-A947-70E740481C1C}">
                <a14:useLocalDpi xmlns:a14="http://schemas.microsoft.com/office/drawing/2010/main"/>
              </a:ext>
            </a:extLst>
          </a:blip>
          <a:srcRect/>
          <a:stretch>
            <a:fillRect/>
          </a:stretch>
        </p:blipFill>
        <p:spPr bwMode="auto">
          <a:xfrm>
            <a:off x="1821711" y="2833688"/>
            <a:ext cx="8548577" cy="4024312"/>
          </a:xfrm>
          <a:prstGeom prst="rect">
            <a:avLst/>
          </a:prstGeom>
          <a:noFill/>
          <a:ln w="9525">
            <a:noFill/>
            <a:miter lim="800000"/>
            <a:headEnd/>
            <a:tailEnd/>
          </a:ln>
        </p:spPr>
      </p:pic>
      <p:sp>
        <p:nvSpPr>
          <p:cNvPr id="97284" name="Text Box 7"/>
          <p:cNvSpPr txBox="1">
            <a:spLocks noChangeArrowheads="1"/>
          </p:cNvSpPr>
          <p:nvPr/>
        </p:nvSpPr>
        <p:spPr bwMode="auto">
          <a:xfrm>
            <a:off x="1832344" y="1341439"/>
            <a:ext cx="8537944" cy="1200329"/>
          </a:xfrm>
          <a:prstGeom prst="rect">
            <a:avLst/>
          </a:prstGeom>
          <a:solidFill>
            <a:schemeClr val="bg1"/>
          </a:solidFill>
          <a:ln w="9525">
            <a:noFill/>
            <a:miter lim="800000"/>
            <a:headEnd/>
            <a:tailEnd/>
          </a:ln>
        </p:spPr>
        <p:txBody>
          <a:bodyPr wrap="square">
            <a:spAutoFit/>
          </a:bodyPr>
          <a:lstStyle/>
          <a:p>
            <a:pPr algn="ctr"/>
            <a:r>
              <a:rPr lang="en-US" sz="2400" i="1" dirty="0">
                <a:solidFill>
                  <a:prstClr val="black"/>
                </a:solidFill>
                <a:cs typeface="Arial" panose="020B0604020202020204" pitchFamily="34" charset="0"/>
              </a:rPr>
              <a:t>“Thank you for giving us this project.  We are discovering our strengths and we are working together.  Who would have thought this would be possible?</a:t>
            </a:r>
            <a:r>
              <a:rPr lang="en-US" sz="2000" i="1" dirty="0">
                <a:solidFill>
                  <a:prstClr val="black"/>
                </a:solidFill>
                <a:cs typeface="Arial" panose="020B0604020202020204" pitchFamily="34" charset="0"/>
              </a:rPr>
              <a:t>   </a:t>
            </a:r>
            <a:r>
              <a:rPr lang="en-CA" sz="2400" dirty="0">
                <a:solidFill>
                  <a:prstClr val="black"/>
                </a:solidFill>
                <a:cs typeface="Arial" panose="020B0604020202020204" pitchFamily="34" charset="0"/>
              </a:rPr>
              <a:t>(President, MUHC Patients </a:t>
            </a:r>
            <a:r>
              <a:rPr lang="en-CA" sz="2400" dirty="0" err="1">
                <a:solidFill>
                  <a:prstClr val="black"/>
                </a:solidFill>
                <a:cs typeface="Arial" panose="020B0604020202020204" pitchFamily="34" charset="0"/>
              </a:rPr>
              <a:t>Cttee</a:t>
            </a:r>
            <a:r>
              <a:rPr lang="en-CA" sz="2400" dirty="0">
                <a:solidFill>
                  <a:prstClr val="black"/>
                </a:solidFill>
                <a:cs typeface="Arial" panose="020B0604020202020204" pitchFamily="34" charset="0"/>
              </a:rPr>
              <a:t>)</a:t>
            </a:r>
            <a:endParaRPr lang="en-US" sz="2400" dirty="0">
              <a:solidFill>
                <a:prstClr val="black"/>
              </a:solidFill>
              <a:cs typeface="Arial" panose="020B0604020202020204" pitchFamily="34" charset="0"/>
            </a:endParaRPr>
          </a:p>
        </p:txBody>
      </p:sp>
      <p:sp>
        <p:nvSpPr>
          <p:cNvPr id="2" name="Title 1"/>
          <p:cNvSpPr>
            <a:spLocks noGrp="1"/>
          </p:cNvSpPr>
          <p:nvPr>
            <p:ph type="title" idx="4294967295"/>
          </p:nvPr>
        </p:nvSpPr>
        <p:spPr>
          <a:xfrm>
            <a:off x="0" y="0"/>
            <a:ext cx="8547100" cy="1079500"/>
          </a:xfrm>
        </p:spPr>
        <p:txBody>
          <a:bodyPr>
            <a:normAutofit/>
          </a:bodyPr>
          <a:lstStyle/>
          <a:p>
            <a:pPr algn="ctr" eaLnBrk="0" hangingPunct="0">
              <a:lnSpc>
                <a:spcPct val="85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CA" sz="3600" b="0" i="1" dirty="0">
                <a:solidFill>
                  <a:srgbClr val="003399"/>
                </a:solidFill>
                <a:latin typeface="+mn-lt"/>
                <a:cs typeface="Arial" panose="020B0604020202020204" pitchFamily="34" charset="0"/>
              </a:rPr>
              <a:t>Successful Partnerships in Co-Designing Care</a:t>
            </a:r>
            <a:endParaRPr lang="en-US" sz="3600" b="0" i="1" dirty="0">
              <a:solidFill>
                <a:srgbClr val="003399"/>
              </a:solidFill>
              <a:latin typeface="+mn-lt"/>
              <a:cs typeface="Arial" panose="020B0604020202020204" pitchFamily="34" charset="0"/>
            </a:endParaRPr>
          </a:p>
        </p:txBody>
      </p:sp>
    </p:spTree>
    <p:extLst>
      <p:ext uri="{BB962C8B-B14F-4D97-AF65-F5344CB8AC3E}">
        <p14:creationId xmlns:p14="http://schemas.microsoft.com/office/powerpoint/2010/main" val="184982150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solidFill>
            <a:srgbClr val="0070C0"/>
          </a:solidFill>
        </p:spPr>
        <p:txBody>
          <a:bodyPr>
            <a:normAutofit fontScale="90000"/>
          </a:bodyPr>
          <a:lstStyle/>
          <a:p>
            <a:r>
              <a:rPr lang="en-US" dirty="0">
                <a:solidFill>
                  <a:schemeClr val="bg1"/>
                </a:solidFill>
                <a:latin typeface="Tw Cen MT Condensed Extra Bold" panose="020B0803020202020204" pitchFamily="34" charset="0"/>
              </a:rPr>
              <a:t>System Leadership – Patient and Family Engagement &amp; Partnership </a:t>
            </a:r>
          </a:p>
        </p:txBody>
      </p:sp>
      <p:sp>
        <p:nvSpPr>
          <p:cNvPr id="6" name="Subtitle 5"/>
          <p:cNvSpPr>
            <a:spLocks noGrp="1"/>
          </p:cNvSpPr>
          <p:nvPr>
            <p:ph type="subTitle" idx="1"/>
          </p:nvPr>
        </p:nvSpPr>
        <p:spPr/>
        <p:txBody>
          <a:bodyPr>
            <a:normAutofit/>
          </a:bodyPr>
          <a:lstStyle/>
          <a:p>
            <a:r>
              <a:rPr lang="en-US" sz="2800" dirty="0">
                <a:solidFill>
                  <a:schemeClr val="bg2">
                    <a:lumMod val="50000"/>
                  </a:schemeClr>
                </a:solidFill>
              </a:rPr>
              <a:t>Saskatoon Health Region Journey </a:t>
            </a:r>
          </a:p>
        </p:txBody>
      </p:sp>
      <p:sp>
        <p:nvSpPr>
          <p:cNvPr id="4" name="Slide Number Placeholder 3"/>
          <p:cNvSpPr>
            <a:spLocks noGrp="1"/>
          </p:cNvSpPr>
          <p:nvPr>
            <p:ph type="sldNum" sz="quarter" idx="12"/>
          </p:nvPr>
        </p:nvSpPr>
        <p:spPr/>
        <p:txBody>
          <a:bodyPr/>
          <a:lstStyle/>
          <a:p>
            <a:fld id="{6F8F57E4-3B68-4797-962A-63FF036E8E49}" type="slidenum">
              <a:rPr lang="en-CA" smtClean="0"/>
              <a:pPr/>
              <a:t>18</a:t>
            </a:fld>
            <a:endParaRPr lang="en-CA" dirty="0"/>
          </a:p>
        </p:txBody>
      </p:sp>
    </p:spTree>
    <p:extLst>
      <p:ext uri="{BB962C8B-B14F-4D97-AF65-F5344CB8AC3E}">
        <p14:creationId xmlns:p14="http://schemas.microsoft.com/office/powerpoint/2010/main" val="1691302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dcareerportal.ca/wp-content/uploads/2014/02/sask-rh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60" y="1562099"/>
            <a:ext cx="3297804" cy="4800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pha.ca/uploads/progs/soc-detrmnts/frontline/shr_map_large_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596" y="1164266"/>
            <a:ext cx="5702240" cy="47847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452362" y="4160875"/>
            <a:ext cx="1905000" cy="76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5905500" y="2895600"/>
            <a:ext cx="571500" cy="4918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itle 1"/>
          <p:cNvSpPr txBox="1">
            <a:spLocks/>
          </p:cNvSpPr>
          <p:nvPr/>
        </p:nvSpPr>
        <p:spPr>
          <a:xfrm>
            <a:off x="0" y="1"/>
            <a:ext cx="12192000" cy="1295398"/>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CA" sz="4800" dirty="0">
                <a:solidFill>
                  <a:schemeClr val="bg1"/>
                </a:solidFill>
                <a:latin typeface="Tw Cen MT Condensed Extra Bold" panose="020B0803020202020204" pitchFamily="34" charset="0"/>
                <a:ea typeface="Tahoma" pitchFamily="34" charset="0"/>
                <a:cs typeface="Tahoma" pitchFamily="34" charset="0"/>
              </a:rPr>
              <a:t>Setting the Context </a:t>
            </a:r>
          </a:p>
        </p:txBody>
      </p:sp>
    </p:spTree>
    <p:extLst>
      <p:ext uri="{BB962C8B-B14F-4D97-AF65-F5344CB8AC3E}">
        <p14:creationId xmlns:p14="http://schemas.microsoft.com/office/powerpoint/2010/main" val="221920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006838"/>
                </a:solidFill>
              </a:rPr>
              <a:t>Our Panelists</a:t>
            </a:r>
          </a:p>
        </p:txBody>
      </p:sp>
      <p:sp>
        <p:nvSpPr>
          <p:cNvPr id="3" name="Content Placeholder 2"/>
          <p:cNvSpPr>
            <a:spLocks noGrp="1"/>
          </p:cNvSpPr>
          <p:nvPr>
            <p:ph idx="1"/>
          </p:nvPr>
        </p:nvSpPr>
        <p:spPr/>
        <p:txBody>
          <a:bodyPr/>
          <a:lstStyle/>
          <a:p>
            <a:pPr>
              <a:spcBef>
                <a:spcPts val="1800"/>
              </a:spcBef>
            </a:pPr>
            <a:r>
              <a:rPr lang="en-CA" b="1" dirty="0">
                <a:solidFill>
                  <a:schemeClr val="tx1">
                    <a:lumMod val="75000"/>
                    <a:lumOff val="25000"/>
                  </a:schemeClr>
                </a:solidFill>
              </a:rPr>
              <a:t>Maria Judd,</a:t>
            </a:r>
            <a:r>
              <a:rPr lang="en-CA" b="1" dirty="0"/>
              <a:t> </a:t>
            </a:r>
            <a:r>
              <a:rPr lang="en-CA" sz="2400" dirty="0"/>
              <a:t>Senior Director, Canadian Foundation for Healthcare Improvement</a:t>
            </a:r>
            <a:endParaRPr lang="en-CA" sz="2400" dirty="0">
              <a:solidFill>
                <a:schemeClr val="tx1">
                  <a:lumMod val="75000"/>
                  <a:lumOff val="25000"/>
                </a:schemeClr>
              </a:solidFill>
            </a:endParaRPr>
          </a:p>
          <a:p>
            <a:pPr>
              <a:spcBef>
                <a:spcPts val="1800"/>
              </a:spcBef>
            </a:pPr>
            <a:r>
              <a:rPr lang="en-CA" b="1" dirty="0">
                <a:solidFill>
                  <a:schemeClr val="tx1">
                    <a:lumMod val="75000"/>
                    <a:lumOff val="25000"/>
                  </a:schemeClr>
                </a:solidFill>
              </a:rPr>
              <a:t>Dr. G. Ross Baker, </a:t>
            </a:r>
            <a:r>
              <a:rPr lang="en-CA" sz="2400" dirty="0"/>
              <a:t>Professor, Institute of Health Policy, Management and Evaluation, University of Toronto and Program Lead for the MSc. Program in Quality Improvement and Patient Safety.</a:t>
            </a:r>
            <a:endParaRPr lang="en-CA" sz="2400" dirty="0">
              <a:solidFill>
                <a:schemeClr val="tx1">
                  <a:lumMod val="75000"/>
                  <a:lumOff val="25000"/>
                </a:schemeClr>
              </a:solidFill>
            </a:endParaRPr>
          </a:p>
          <a:p>
            <a:pPr>
              <a:spcBef>
                <a:spcPts val="1800"/>
              </a:spcBef>
            </a:pPr>
            <a:r>
              <a:rPr lang="en-CA" b="1" dirty="0">
                <a:solidFill>
                  <a:schemeClr val="tx1">
                    <a:lumMod val="75000"/>
                    <a:lumOff val="25000"/>
                  </a:schemeClr>
                </a:solidFill>
              </a:rPr>
              <a:t>Patty O’Connor,</a:t>
            </a:r>
            <a:r>
              <a:rPr lang="en-CA" b="1" dirty="0"/>
              <a:t> </a:t>
            </a:r>
            <a:r>
              <a:rPr lang="en-CA" sz="2400" dirty="0"/>
              <a:t>Clinical Improvement advisor and Faculty, Canadian Foundation for Healthcare Improvement and former Director of Nursing, McGill University Health Centre</a:t>
            </a:r>
            <a:endParaRPr lang="en-CA" sz="2400" dirty="0">
              <a:solidFill>
                <a:schemeClr val="tx1">
                  <a:lumMod val="75000"/>
                  <a:lumOff val="25000"/>
                </a:schemeClr>
              </a:solidFill>
            </a:endParaRPr>
          </a:p>
          <a:p>
            <a:pPr>
              <a:spcBef>
                <a:spcPts val="1800"/>
              </a:spcBef>
            </a:pPr>
            <a:r>
              <a:rPr lang="en-CA" b="1" dirty="0">
                <a:solidFill>
                  <a:schemeClr val="tx1">
                    <a:lumMod val="75000"/>
                    <a:lumOff val="25000"/>
                  </a:schemeClr>
                </a:solidFill>
              </a:rPr>
              <a:t>Dr. Petrina McGrath,</a:t>
            </a:r>
            <a:r>
              <a:rPr lang="en-US" sz="2400" dirty="0"/>
              <a:t>Vice President People, Practice and Quality at Saskatoon Health Region and Safety Strategy Lead</a:t>
            </a:r>
            <a:endParaRPr lang="en-CA" sz="2400" dirty="0">
              <a:solidFill>
                <a:schemeClr val="tx1">
                  <a:lumMod val="75000"/>
                  <a:lumOff val="25000"/>
                </a:schemeClr>
              </a:solidFill>
            </a:endParaRPr>
          </a:p>
          <a:p>
            <a:endParaRPr lang="en-CA" dirty="0">
              <a:solidFill>
                <a:schemeClr val="tx1">
                  <a:lumMod val="75000"/>
                  <a:lumOff val="25000"/>
                </a:schemeClr>
              </a:solidFill>
            </a:endParaRPr>
          </a:p>
          <a:p>
            <a:endParaRPr lang="en-CA" dirty="0">
              <a:solidFill>
                <a:schemeClr val="tx1">
                  <a:lumMod val="75000"/>
                  <a:lumOff val="25000"/>
                </a:schemeClr>
              </a:solidFill>
            </a:endParaRPr>
          </a:p>
        </p:txBody>
      </p:sp>
      <p:sp>
        <p:nvSpPr>
          <p:cNvPr id="4" name="TextBox 3"/>
          <p:cNvSpPr txBox="1"/>
          <p:nvPr/>
        </p:nvSpPr>
        <p:spPr>
          <a:xfrm>
            <a:off x="10343626" y="6115574"/>
            <a:ext cx="1451295" cy="553998"/>
          </a:xfrm>
          <a:prstGeom prst="rect">
            <a:avLst/>
          </a:prstGeom>
          <a:noFill/>
        </p:spPr>
        <p:txBody>
          <a:bodyPr wrap="square" rtlCol="0">
            <a:spAutoFit/>
          </a:bodyPr>
          <a:lstStyle/>
          <a:p>
            <a:pPr algn="r"/>
            <a:r>
              <a:rPr lang="en-CA" sz="1600" b="1" dirty="0">
                <a:solidFill>
                  <a:schemeClr val="bg1">
                    <a:lumMod val="50000"/>
                  </a:schemeClr>
                </a:solidFill>
                <a:latin typeface="Uni Sans Regular" panose="020B0402020203020204" pitchFamily="34" charset="0"/>
              </a:rPr>
              <a:t>cfhi-fcass.ca</a:t>
            </a:r>
          </a:p>
          <a:p>
            <a:pPr algn="r"/>
            <a:r>
              <a:rPr lang="en-CA" sz="1400" b="1" dirty="0">
                <a:solidFill>
                  <a:schemeClr val="bg1">
                    <a:lumMod val="50000"/>
                  </a:schemeClr>
                </a:solidFill>
                <a:latin typeface="Uni Sans Regular" panose="020B0402020203020204" pitchFamily="34" charset="0"/>
              </a:rPr>
              <a:t>@CFHI_FCASS</a:t>
            </a:r>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3453063" y="6392573"/>
            <a:ext cx="2743200" cy="365125"/>
          </a:xfrm>
        </p:spPr>
        <p:txBody>
          <a:bodyPr/>
          <a:lstStyle/>
          <a:p>
            <a:fld id="{3953E1B2-C2D2-4FC8-862F-1C23FBBB48E8}" type="slidenum">
              <a:rPr lang="en-CA" smtClean="0"/>
              <a:t>2</a:t>
            </a:fld>
            <a:endParaRPr lang="en-CA" dirty="0"/>
          </a:p>
        </p:txBody>
      </p:sp>
      <p:sp>
        <p:nvSpPr>
          <p:cNvPr id="7" name="Date Placeholder 6"/>
          <p:cNvSpPr>
            <a:spLocks noGrp="1"/>
          </p:cNvSpPr>
          <p:nvPr>
            <p:ph type="dt" sz="half" idx="10"/>
          </p:nvPr>
        </p:nvSpPr>
        <p:spPr/>
        <p:txBody>
          <a:bodyPr/>
          <a:lstStyle/>
          <a:p>
            <a:endParaRPr lang="en-CA"/>
          </a:p>
        </p:txBody>
      </p:sp>
    </p:spTree>
    <p:extLst>
      <p:ext uri="{BB962C8B-B14F-4D97-AF65-F5344CB8AC3E}">
        <p14:creationId xmlns:p14="http://schemas.microsoft.com/office/powerpoint/2010/main" val="732234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1" y="1"/>
            <a:ext cx="12142381" cy="1457325"/>
          </a:xfrm>
          <a:solidFill>
            <a:srgbClr val="0070C0"/>
          </a:solidFill>
        </p:spPr>
        <p:txBody>
          <a:bodyPr>
            <a:normAutofit/>
          </a:bodyPr>
          <a:lstStyle/>
          <a:p>
            <a:pPr algn="ctr"/>
            <a:r>
              <a:rPr lang="en-CA" sz="4800" dirty="0">
                <a:solidFill>
                  <a:schemeClr val="bg1"/>
                </a:solidFill>
                <a:latin typeface="Tw Cen MT Condensed Extra Bold" panose="020B0803020202020204" pitchFamily="34" charset="0"/>
                <a:ea typeface="Tahoma" pitchFamily="34" charset="0"/>
                <a:cs typeface="Tahoma" pitchFamily="34" charset="0"/>
              </a:rPr>
              <a:t>The Patient First Review -2009 </a:t>
            </a:r>
          </a:p>
        </p:txBody>
      </p:sp>
      <p:pic>
        <p:nvPicPr>
          <p:cNvPr id="51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9042" y="4713509"/>
            <a:ext cx="6797749" cy="1417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363" y="1535297"/>
            <a:ext cx="7010400"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524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17638"/>
          </a:xfrm>
          <a:solidFill>
            <a:srgbClr val="0070C0"/>
          </a:solidFill>
        </p:spPr>
        <p:txBody>
          <a:bodyPr>
            <a:normAutofit/>
          </a:bodyPr>
          <a:lstStyle/>
          <a:p>
            <a:pPr algn="ctr"/>
            <a:r>
              <a:rPr lang="en-CA" sz="4800" dirty="0">
                <a:solidFill>
                  <a:schemeClr val="bg1"/>
                </a:solidFill>
                <a:latin typeface="Tw Cen MT Condensed Extra Bold" pitchFamily="34" charset="0"/>
              </a:rPr>
              <a:t>What we learned? </a:t>
            </a:r>
            <a:endParaRPr lang="en-US" sz="4800" dirty="0">
              <a:latin typeface="Arial Black" panose="020B0A04020102020204" pitchFamily="34" charset="0"/>
            </a:endParaRPr>
          </a:p>
        </p:txBody>
      </p:sp>
      <p:sp>
        <p:nvSpPr>
          <p:cNvPr id="3" name="Content Placeholder 2"/>
          <p:cNvSpPr>
            <a:spLocks noGrp="1"/>
          </p:cNvSpPr>
          <p:nvPr>
            <p:ph idx="1"/>
          </p:nvPr>
        </p:nvSpPr>
        <p:spPr/>
        <p:txBody>
          <a:bodyPr>
            <a:normAutofit/>
          </a:bodyPr>
          <a:lstStyle/>
          <a:p>
            <a:pPr marL="0" indent="0">
              <a:buNone/>
            </a:pPr>
            <a:r>
              <a:rPr lang="en-US" b="1" dirty="0"/>
              <a:t>We need to focus on:</a:t>
            </a:r>
          </a:p>
          <a:p>
            <a:r>
              <a:rPr lang="en-US" dirty="0"/>
              <a:t>Improving the patient experience; system performance and leadership </a:t>
            </a:r>
          </a:p>
          <a:p>
            <a:pPr marL="0" indent="0">
              <a:buNone/>
              <a:defRPr/>
            </a:pPr>
            <a:r>
              <a:rPr lang="en-US" b="1" dirty="0">
                <a:latin typeface="Century Gothic" pitchFamily="34" charset="0"/>
                <a:cs typeface="Arial" pitchFamily="34" charset="0"/>
              </a:rPr>
              <a:t>Guiding Principles</a:t>
            </a:r>
          </a:p>
          <a:p>
            <a:pPr lvl="1">
              <a:defRPr/>
            </a:pPr>
            <a:r>
              <a:rPr lang="en-US" dirty="0">
                <a:latin typeface="Century Gothic" pitchFamily="34" charset="0"/>
              </a:rPr>
              <a:t>“Patient First” must be embedded as a core value in health care;</a:t>
            </a:r>
          </a:p>
          <a:p>
            <a:pPr lvl="1">
              <a:defRPr/>
            </a:pPr>
            <a:r>
              <a:rPr lang="en-US" dirty="0">
                <a:latin typeface="Century Gothic" pitchFamily="34" charset="0"/>
              </a:rPr>
              <a:t>Health care in Saskatchewan needs to function as a cohesive system; </a:t>
            </a:r>
          </a:p>
          <a:p>
            <a:pPr lvl="1">
              <a:defRPr/>
            </a:pPr>
            <a:r>
              <a:rPr lang="en-US" dirty="0">
                <a:latin typeface="Century Gothic" pitchFamily="34" charset="0"/>
              </a:rPr>
              <a:t>Point of care providers must be empowered to deliver patient and family-centered care.</a:t>
            </a:r>
          </a:p>
          <a:p>
            <a:endParaRPr lang="en-US" dirty="0"/>
          </a:p>
        </p:txBody>
      </p:sp>
      <p:sp>
        <p:nvSpPr>
          <p:cNvPr id="4" name="Slide Number Placeholder 3"/>
          <p:cNvSpPr>
            <a:spLocks noGrp="1"/>
          </p:cNvSpPr>
          <p:nvPr>
            <p:ph type="sldNum" sz="quarter" idx="12"/>
          </p:nvPr>
        </p:nvSpPr>
        <p:spPr/>
        <p:txBody>
          <a:bodyPr/>
          <a:lstStyle/>
          <a:p>
            <a:fld id="{6F8F57E4-3B68-4797-962A-63FF036E8E49}" type="slidenum">
              <a:rPr lang="en-CA" smtClean="0"/>
              <a:pPr/>
              <a:t>21</a:t>
            </a:fld>
            <a:endParaRPr lang="en-CA"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5334355"/>
            <a:ext cx="5996763" cy="125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493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277060" cy="1417638"/>
          </a:xfrm>
          <a:solidFill>
            <a:srgbClr val="0070C0"/>
          </a:solidFill>
        </p:spPr>
        <p:txBody>
          <a:bodyPr>
            <a:normAutofit/>
          </a:bodyPr>
          <a:lstStyle/>
          <a:p>
            <a:pPr algn="ctr"/>
            <a:r>
              <a:rPr lang="en-CA" sz="4800" dirty="0">
                <a:solidFill>
                  <a:schemeClr val="bg1"/>
                </a:solidFill>
                <a:latin typeface="Tw Cen MT Condensed Extra Bold" panose="020B0803020202020204" pitchFamily="34" charset="0"/>
                <a:ea typeface="Tahoma" pitchFamily="34" charset="0"/>
                <a:cs typeface="Tahoma" pitchFamily="34" charset="0"/>
              </a:rPr>
              <a:t>Provincial Structure PFCC- 2010</a:t>
            </a:r>
          </a:p>
        </p:txBody>
      </p:sp>
      <p:sp>
        <p:nvSpPr>
          <p:cNvPr id="4" name="Oval 3"/>
          <p:cNvSpPr/>
          <p:nvPr/>
        </p:nvSpPr>
        <p:spPr bwMode="auto">
          <a:xfrm>
            <a:off x="5015880" y="1988840"/>
            <a:ext cx="1944216" cy="1368152"/>
          </a:xfrm>
          <a:prstGeom prst="ellipse">
            <a:avLst/>
          </a:prstGeom>
          <a:solidFill>
            <a:schemeClr val="accent1">
              <a:alpha val="46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CA" sz="1400" dirty="0">
                <a:solidFill>
                  <a:srgbClr val="000000"/>
                </a:solidFill>
              </a:rPr>
              <a:t>Provincial</a:t>
            </a:r>
          </a:p>
          <a:p>
            <a:pPr algn="ctr" eaLnBrk="0" fontAlgn="base" hangingPunct="0">
              <a:spcBef>
                <a:spcPct val="0"/>
              </a:spcBef>
              <a:spcAft>
                <a:spcPct val="0"/>
              </a:spcAft>
            </a:pPr>
            <a:r>
              <a:rPr lang="en-CA" sz="1400" dirty="0">
                <a:solidFill>
                  <a:srgbClr val="000000"/>
                </a:solidFill>
              </a:rPr>
              <a:t>Patient and Family Centred Care Forum</a:t>
            </a:r>
          </a:p>
          <a:p>
            <a:pPr algn="ctr" eaLnBrk="0" fontAlgn="base" hangingPunct="0">
              <a:spcBef>
                <a:spcPct val="0"/>
              </a:spcBef>
              <a:spcAft>
                <a:spcPct val="0"/>
              </a:spcAft>
            </a:pPr>
            <a:endParaRPr lang="en-CA" sz="2400" dirty="0">
              <a:solidFill>
                <a:srgbClr val="000000"/>
              </a:solidFill>
            </a:endParaRPr>
          </a:p>
        </p:txBody>
      </p:sp>
      <p:sp>
        <p:nvSpPr>
          <p:cNvPr id="5" name="Oval 4"/>
          <p:cNvSpPr/>
          <p:nvPr/>
        </p:nvSpPr>
        <p:spPr bwMode="auto">
          <a:xfrm>
            <a:off x="2567608" y="4365104"/>
            <a:ext cx="936104" cy="504056"/>
          </a:xfrm>
          <a:prstGeom prst="ellipse">
            <a:avLst/>
          </a:prstGeom>
          <a:noFill/>
          <a:ln w="22225" cap="flat" cmpd="sng" algn="ctr">
            <a:solidFill>
              <a:schemeClr val="tx1">
                <a:lumMod val="95000"/>
                <a:lumOff val="5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CA" sz="2400" dirty="0">
              <a:latin typeface="Times" pitchFamily="18" charset="0"/>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08169" y="4364931"/>
            <a:ext cx="963251" cy="530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673" y="5157192"/>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5" y="5157193"/>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313" y="4367694"/>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967" y="4352020"/>
            <a:ext cx="963613" cy="530225"/>
          </a:xfrm>
          <a:prstGeom prst="rect">
            <a:avLst/>
          </a:prstGeom>
          <a:noFill/>
          <a:ln>
            <a:noFill/>
          </a:ln>
          <a:effectLst/>
        </p:spPr>
      </p:pic>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007" y="4365105"/>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3753" y="4365105"/>
            <a:ext cx="963613" cy="530225"/>
          </a:xfrm>
          <a:prstGeom prst="rect">
            <a:avLst/>
          </a:prstGeom>
          <a:noFill/>
          <a:ln>
            <a:noFill/>
          </a:ln>
          <a:effectLst/>
        </p:spPr>
      </p:pic>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4312" y="5122543"/>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2185" y="5085185"/>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7014" y="5147943"/>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6182" y="5157193"/>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7178" y="5147944"/>
            <a:ext cx="96361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a:stCxn id="5" idx="0"/>
            <a:endCxn id="4" idx="4"/>
          </p:cNvCxnSpPr>
          <p:nvPr/>
        </p:nvCxnSpPr>
        <p:spPr bwMode="auto">
          <a:xfrm flipV="1">
            <a:off x="3035660" y="3356992"/>
            <a:ext cx="2952328" cy="10081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Straight Connector 9"/>
          <p:cNvCxnSpPr>
            <a:stCxn id="2056" idx="0"/>
            <a:endCxn id="4" idx="4"/>
          </p:cNvCxnSpPr>
          <p:nvPr/>
        </p:nvCxnSpPr>
        <p:spPr bwMode="auto">
          <a:xfrm flipV="1">
            <a:off x="4345560" y="3356992"/>
            <a:ext cx="1642429" cy="10081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a:stCxn id="2054" idx="0"/>
            <a:endCxn id="4" idx="4"/>
          </p:cNvCxnSpPr>
          <p:nvPr/>
        </p:nvCxnSpPr>
        <p:spPr bwMode="auto">
          <a:xfrm flipV="1">
            <a:off x="5644774" y="3356993"/>
            <a:ext cx="343215" cy="99502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a:endCxn id="2055" idx="0"/>
          </p:cNvCxnSpPr>
          <p:nvPr/>
        </p:nvCxnSpPr>
        <p:spPr bwMode="auto">
          <a:xfrm>
            <a:off x="5967413" y="3356992"/>
            <a:ext cx="914401" cy="100811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a:stCxn id="2050" idx="0"/>
            <a:endCxn id="4" idx="4"/>
          </p:cNvCxnSpPr>
          <p:nvPr/>
        </p:nvCxnSpPr>
        <p:spPr bwMode="auto">
          <a:xfrm flipH="1" flipV="1">
            <a:off x="5987988" y="3356993"/>
            <a:ext cx="2101806" cy="100793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Connector 18"/>
          <p:cNvCxnSpPr>
            <a:stCxn id="2053" idx="0"/>
            <a:endCxn id="4" idx="4"/>
          </p:cNvCxnSpPr>
          <p:nvPr/>
        </p:nvCxnSpPr>
        <p:spPr bwMode="auto">
          <a:xfrm flipH="1" flipV="1">
            <a:off x="5987989" y="3356993"/>
            <a:ext cx="3398131" cy="101070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a:stCxn id="2052" idx="0"/>
            <a:endCxn id="4" idx="4"/>
          </p:cNvCxnSpPr>
          <p:nvPr/>
        </p:nvCxnSpPr>
        <p:spPr bwMode="auto">
          <a:xfrm flipV="1">
            <a:off x="2473352" y="3356992"/>
            <a:ext cx="3514637" cy="18002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a:stCxn id="2051" idx="0"/>
            <a:endCxn id="4" idx="4"/>
          </p:cNvCxnSpPr>
          <p:nvPr/>
        </p:nvCxnSpPr>
        <p:spPr bwMode="auto">
          <a:xfrm flipV="1">
            <a:off x="3625480" y="3356993"/>
            <a:ext cx="2362509" cy="1800199"/>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24"/>
          <p:cNvCxnSpPr>
            <a:stCxn id="2061" idx="0"/>
            <a:endCxn id="4" idx="4"/>
          </p:cNvCxnSpPr>
          <p:nvPr/>
        </p:nvCxnSpPr>
        <p:spPr bwMode="auto">
          <a:xfrm flipV="1">
            <a:off x="4828984" y="3356993"/>
            <a:ext cx="1159004" cy="1790951"/>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a:endCxn id="4" idx="4"/>
          </p:cNvCxnSpPr>
          <p:nvPr/>
        </p:nvCxnSpPr>
        <p:spPr bwMode="auto">
          <a:xfrm flipV="1">
            <a:off x="5967412" y="3356992"/>
            <a:ext cx="20576" cy="17655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a:stCxn id="2059" idx="0"/>
            <a:endCxn id="4" idx="4"/>
          </p:cNvCxnSpPr>
          <p:nvPr/>
        </p:nvCxnSpPr>
        <p:spPr bwMode="auto">
          <a:xfrm flipH="1" flipV="1">
            <a:off x="5987988" y="3356992"/>
            <a:ext cx="1070832" cy="17909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a:stCxn id="2058" idx="0"/>
            <a:endCxn id="4" idx="4"/>
          </p:cNvCxnSpPr>
          <p:nvPr/>
        </p:nvCxnSpPr>
        <p:spPr bwMode="auto">
          <a:xfrm flipH="1" flipV="1">
            <a:off x="5987989" y="3356992"/>
            <a:ext cx="2246003" cy="172819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 name="Straight Connector 2048"/>
          <p:cNvCxnSpPr>
            <a:stCxn id="2057" idx="0"/>
            <a:endCxn id="4" idx="4"/>
          </p:cNvCxnSpPr>
          <p:nvPr/>
        </p:nvCxnSpPr>
        <p:spPr bwMode="auto">
          <a:xfrm flipH="1" flipV="1">
            <a:off x="5987988" y="3356992"/>
            <a:ext cx="3398130" cy="176555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63" name="Right Brace 2062"/>
          <p:cNvSpPr/>
          <p:nvPr/>
        </p:nvSpPr>
        <p:spPr bwMode="auto">
          <a:xfrm rot="16200000">
            <a:off x="5790109" y="55941"/>
            <a:ext cx="539775" cy="8136904"/>
          </a:xfrm>
          <a:prstGeom prst="rightBrace">
            <a:avLst>
              <a:gd name="adj1" fmla="val 8333"/>
              <a:gd name="adj2" fmla="val 18251"/>
            </a:avLst>
          </a:prstGeom>
          <a:noFill/>
          <a:ln w="254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CA" sz="2400" dirty="0">
              <a:latin typeface="Times" pitchFamily="18" charset="0"/>
            </a:endParaRPr>
          </a:p>
        </p:txBody>
      </p:sp>
      <p:sp>
        <p:nvSpPr>
          <p:cNvPr id="2064" name="TextBox 2063"/>
          <p:cNvSpPr txBox="1"/>
          <p:nvPr/>
        </p:nvSpPr>
        <p:spPr>
          <a:xfrm>
            <a:off x="2506882" y="3356992"/>
            <a:ext cx="1944216" cy="369332"/>
          </a:xfrm>
          <a:prstGeom prst="rect">
            <a:avLst/>
          </a:prstGeom>
          <a:noFill/>
        </p:spPr>
        <p:txBody>
          <a:bodyPr wrap="square" rtlCol="0">
            <a:spAutoFit/>
          </a:bodyPr>
          <a:lstStyle/>
          <a:p>
            <a:r>
              <a:rPr lang="en-CA" dirty="0"/>
              <a:t>13 Health Regions </a:t>
            </a:r>
          </a:p>
        </p:txBody>
      </p:sp>
      <p:pic>
        <p:nvPicPr>
          <p:cNvPr id="32" name="Picture 31" descr="C:\Users\tsherin\AppData\Local\Temp\HQC Tiny.jpg"/>
          <p:cNvPicPr/>
          <p:nvPr/>
        </p:nvPicPr>
        <p:blipFill>
          <a:blip r:embed="rId3">
            <a:extLst>
              <a:ext uri="{28A0092B-C50C-407E-A947-70E740481C1C}">
                <a14:useLocalDpi xmlns:a14="http://schemas.microsoft.com/office/drawing/2010/main" val="0"/>
              </a:ext>
            </a:extLst>
          </a:blip>
          <a:srcRect/>
          <a:stretch>
            <a:fillRect/>
          </a:stretch>
        </p:blipFill>
        <p:spPr bwMode="auto">
          <a:xfrm>
            <a:off x="8031126" y="1813266"/>
            <a:ext cx="2269392" cy="1050857"/>
          </a:xfrm>
          <a:prstGeom prst="rect">
            <a:avLst/>
          </a:prstGeom>
          <a:noFill/>
          <a:ln>
            <a:noFill/>
          </a:ln>
        </p:spPr>
      </p:pic>
    </p:spTree>
    <p:extLst>
      <p:ext uri="{BB962C8B-B14F-4D97-AF65-F5344CB8AC3E}">
        <p14:creationId xmlns:p14="http://schemas.microsoft.com/office/powerpoint/2010/main" val="1574915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1417638"/>
          </a:xfrm>
          <a:solidFill>
            <a:srgbClr val="0070C0"/>
          </a:solidFill>
        </p:spPr>
        <p:txBody>
          <a:bodyPr>
            <a:normAutofit/>
          </a:bodyPr>
          <a:lstStyle/>
          <a:p>
            <a:pPr algn="ctr"/>
            <a:r>
              <a:rPr lang="en-US" sz="4800" dirty="0">
                <a:solidFill>
                  <a:schemeClr val="bg1"/>
                </a:solidFill>
                <a:latin typeface="Tw Cen MT Condensed Extra Bold" panose="020B0803020202020204" pitchFamily="34" charset="0"/>
              </a:rPr>
              <a:t>SHR Patient &amp; Family Engagement</a:t>
            </a:r>
          </a:p>
        </p:txBody>
      </p:sp>
      <p:sp>
        <p:nvSpPr>
          <p:cNvPr id="3" name="Content Placeholder 2"/>
          <p:cNvSpPr>
            <a:spLocks noGrp="1"/>
          </p:cNvSpPr>
          <p:nvPr>
            <p:ph idx="1"/>
          </p:nvPr>
        </p:nvSpPr>
        <p:spPr/>
        <p:txBody>
          <a:bodyPr>
            <a:normAutofit fontScale="85000" lnSpcReduction="20000"/>
          </a:bodyPr>
          <a:lstStyle/>
          <a:p>
            <a:r>
              <a:rPr lang="en-US" dirty="0"/>
              <a:t>Regional Client &amp; Family Centered Care Advisory Committee (2007)</a:t>
            </a:r>
          </a:p>
          <a:p>
            <a:r>
              <a:rPr lang="en-US" dirty="0"/>
              <a:t>Today 18 Patient &amp; Family Advisory Councils work at program level (i.e. homecare, critical care)</a:t>
            </a:r>
          </a:p>
          <a:p>
            <a:r>
              <a:rPr lang="en-US" dirty="0"/>
              <a:t>Resident Councils – Long Term Care </a:t>
            </a:r>
          </a:p>
          <a:p>
            <a:r>
              <a:rPr lang="en-US" dirty="0"/>
              <a:t>Structures and processes focused on recruitment, orientation, ongoing support </a:t>
            </a:r>
          </a:p>
          <a:p>
            <a:r>
              <a:rPr lang="en-US" dirty="0"/>
              <a:t>180 patient family advisors </a:t>
            </a:r>
          </a:p>
          <a:p>
            <a:pPr lvl="1"/>
            <a:r>
              <a:rPr lang="en-US" dirty="0"/>
              <a:t>working groups (ie open presence)</a:t>
            </a:r>
          </a:p>
          <a:p>
            <a:pPr lvl="1"/>
            <a:r>
              <a:rPr lang="en-US" dirty="0"/>
              <a:t>Strategic projects ( i.e. safety alert system, Children’s Hospital)</a:t>
            </a:r>
          </a:p>
          <a:p>
            <a:pPr lvl="1"/>
            <a:r>
              <a:rPr lang="en-US" dirty="0"/>
              <a:t>Development – i.e. policy or patient information</a:t>
            </a:r>
          </a:p>
          <a:p>
            <a:pPr lvl="1"/>
            <a:r>
              <a:rPr lang="en-US" dirty="0"/>
              <a:t>Improvement and design events </a:t>
            </a:r>
          </a:p>
          <a:p>
            <a:pPr lvl="1"/>
            <a:r>
              <a:rPr lang="en-US" dirty="0"/>
              <a:t>Interview panels – charge nurses, Directors, Vice Presidents, CEO</a:t>
            </a:r>
          </a:p>
          <a:p>
            <a:pPr lvl="1"/>
            <a:r>
              <a:rPr lang="en-US" dirty="0"/>
              <a:t>Board meeting, QCC committee</a:t>
            </a:r>
          </a:p>
          <a:p>
            <a:pPr lvl="1"/>
            <a:r>
              <a:rPr lang="en-US" dirty="0"/>
              <a:t>Medical, Nursing and Pharmacy student - Patient experience program </a:t>
            </a:r>
          </a:p>
        </p:txBody>
      </p:sp>
      <p:sp>
        <p:nvSpPr>
          <p:cNvPr id="4" name="Slide Number Placeholder 3"/>
          <p:cNvSpPr>
            <a:spLocks noGrp="1"/>
          </p:cNvSpPr>
          <p:nvPr>
            <p:ph type="sldNum" sz="quarter" idx="12"/>
          </p:nvPr>
        </p:nvSpPr>
        <p:spPr/>
        <p:txBody>
          <a:bodyPr/>
          <a:lstStyle/>
          <a:p>
            <a:fld id="{6F8F57E4-3B68-4797-962A-63FF036E8E49}" type="slidenum">
              <a:rPr lang="en-CA" smtClean="0"/>
              <a:pPr/>
              <a:t>23</a:t>
            </a:fld>
            <a:endParaRPr lang="en-CA" dirty="0"/>
          </a:p>
        </p:txBody>
      </p:sp>
    </p:spTree>
    <p:extLst>
      <p:ext uri="{BB962C8B-B14F-4D97-AF65-F5344CB8AC3E}">
        <p14:creationId xmlns:p14="http://schemas.microsoft.com/office/powerpoint/2010/main" val="658371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8447" y="1502735"/>
            <a:ext cx="8305800" cy="4525963"/>
          </a:xfrm>
        </p:spPr>
        <p:txBody>
          <a:bodyPr/>
          <a:lstStyle/>
          <a:p>
            <a:r>
              <a:rPr lang="en-US" sz="2400" dirty="0"/>
              <a:t>2011 – Children’s Hospital of Saskatchewan Design Sessions </a:t>
            </a:r>
          </a:p>
          <a:p>
            <a:pPr lvl="1"/>
            <a:r>
              <a:rPr lang="en-US" dirty="0"/>
              <a:t>patient advisors embedded into teams of staff, physicians, leaders, and community partners</a:t>
            </a:r>
          </a:p>
          <a:p>
            <a:pPr lvl="1"/>
            <a:r>
              <a:rPr lang="en-US" dirty="0"/>
              <a:t>Started with principles created together and each design measured against the shared principles</a:t>
            </a:r>
          </a:p>
          <a:p>
            <a:pPr lvl="1"/>
            <a:r>
              <a:rPr lang="en-US" dirty="0"/>
              <a:t>Crucial conversations, pushed our thinking of what was possible </a:t>
            </a:r>
          </a:p>
          <a:p>
            <a:pPr lvl="1"/>
            <a:endParaRPr lang="en-US" sz="1800" dirty="0"/>
          </a:p>
          <a:p>
            <a:pPr lvl="2"/>
            <a:endParaRPr lang="en-US" sz="10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6307" t="16675" r="9058" b="7157"/>
          <a:stretch/>
        </p:blipFill>
        <p:spPr>
          <a:xfrm>
            <a:off x="4550736" y="4548982"/>
            <a:ext cx="4368662" cy="221152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398" y="2698917"/>
            <a:ext cx="2844800" cy="21336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53" y="4019377"/>
            <a:ext cx="4472763" cy="2741127"/>
          </a:xfrm>
          <a:prstGeom prst="rect">
            <a:avLst/>
          </a:prstGeom>
        </p:spPr>
      </p:pic>
      <p:sp>
        <p:nvSpPr>
          <p:cNvPr id="7" name="Title 1"/>
          <p:cNvSpPr txBox="1">
            <a:spLocks/>
          </p:cNvSpPr>
          <p:nvPr/>
        </p:nvSpPr>
        <p:spPr>
          <a:xfrm>
            <a:off x="0" y="0"/>
            <a:ext cx="12192000" cy="1417638"/>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latin typeface="Tw Cen MT Condensed Extra Bold" panose="020B0803020202020204" pitchFamily="34" charset="0"/>
              </a:rPr>
              <a:t>The Co Design Journey</a:t>
            </a:r>
          </a:p>
        </p:txBody>
      </p:sp>
    </p:spTree>
    <p:extLst>
      <p:ext uri="{BB962C8B-B14F-4D97-AF65-F5344CB8AC3E}">
        <p14:creationId xmlns:p14="http://schemas.microsoft.com/office/powerpoint/2010/main" val="716338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014" y="1566530"/>
            <a:ext cx="9563986" cy="4178634"/>
          </a:xfrm>
        </p:spPr>
        <p:txBody>
          <a:bodyPr>
            <a:normAutofit/>
          </a:bodyPr>
          <a:lstStyle/>
          <a:p>
            <a:r>
              <a:rPr lang="en-US" dirty="0"/>
              <a:t>3P: production preparation process</a:t>
            </a:r>
          </a:p>
          <a:p>
            <a:pPr lvl="1"/>
            <a:r>
              <a:rPr lang="en-US" sz="2200" dirty="0"/>
              <a:t>Children’s hospital; Safety Alert System; Care Delivery Model </a:t>
            </a:r>
          </a:p>
          <a:p>
            <a:r>
              <a:rPr lang="en-US" dirty="0"/>
              <a:t>Rapid Process Improvement Events</a:t>
            </a:r>
          </a:p>
          <a:p>
            <a:pPr lvl="1"/>
            <a:r>
              <a:rPr lang="en-US" sz="2800" dirty="0"/>
              <a:t>smaller scale week long event</a:t>
            </a:r>
          </a:p>
          <a:p>
            <a:pPr lvl="1"/>
            <a:r>
              <a:rPr lang="en-US" sz="2800" dirty="0"/>
              <a:t>patient advisor core member of team which includes staff and physicians whose process is being examined and improved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51" y="4564912"/>
            <a:ext cx="4919330" cy="2157250"/>
          </a:xfrm>
          <a:prstGeom prst="rect">
            <a:avLst/>
          </a:prstGeom>
        </p:spPr>
      </p:pic>
      <p:pic>
        <p:nvPicPr>
          <p:cNvPr id="3074" name="Picture 2" descr="S:\Communications\1 - Michele\Maternal Services\RPIW #125\Images and Video from Week\Images\IMG_45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3363" y="4564912"/>
            <a:ext cx="5890437" cy="219771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7088" y="-28574"/>
            <a:ext cx="12237188" cy="1417638"/>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a:solidFill>
                  <a:schemeClr val="bg1"/>
                </a:solidFill>
                <a:latin typeface="Tw Cen MT Condensed Extra Bold" panose="020B0803020202020204" pitchFamily="34" charset="0"/>
              </a:rPr>
              <a:t>The Co Design Journey</a:t>
            </a:r>
          </a:p>
        </p:txBody>
      </p:sp>
    </p:spTree>
    <p:extLst>
      <p:ext uri="{BB962C8B-B14F-4D97-AF65-F5344CB8AC3E}">
        <p14:creationId xmlns:p14="http://schemas.microsoft.com/office/powerpoint/2010/main" val="1246664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1767" y="0"/>
            <a:ext cx="12333767" cy="1631818"/>
          </a:xfrm>
          <a:prstGeom prst="rect">
            <a:avLst/>
          </a:prstGeom>
          <a:solidFill>
            <a:srgbClr val="0070C0"/>
          </a:solidFill>
          <a:ln>
            <a:solidFill>
              <a:schemeClr val="bg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5400" dirty="0">
                <a:solidFill>
                  <a:schemeClr val="bg1"/>
                </a:solidFill>
                <a:latin typeface="Tw Cen MT Condensed Extra Bold" pitchFamily="34" charset="0"/>
              </a:rPr>
              <a:t>Reflections	</a:t>
            </a:r>
          </a:p>
        </p:txBody>
      </p:sp>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9" y="1631819"/>
            <a:ext cx="3817188" cy="522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59717" y="1631818"/>
            <a:ext cx="5755758" cy="5570756"/>
          </a:xfrm>
          <a:prstGeom prst="rect">
            <a:avLst/>
          </a:prstGeom>
          <a:noFill/>
        </p:spPr>
        <p:txBody>
          <a:bodyPr wrap="square" rtlCol="0">
            <a:spAutoFit/>
          </a:bodyPr>
          <a:lstStyle/>
          <a:p>
            <a:r>
              <a:rPr lang="en-US" sz="2800" dirty="0">
                <a:latin typeface="Tw Cen MT" panose="020B0602020104020603" pitchFamily="34" charset="0"/>
              </a:rPr>
              <a:t>This is a journey not a destination</a:t>
            </a:r>
          </a:p>
          <a:p>
            <a:endParaRPr lang="en-US" sz="2800" dirty="0">
              <a:latin typeface="Tw Cen MT" panose="020B0602020104020603" pitchFamily="34" charset="0"/>
            </a:endParaRPr>
          </a:p>
          <a:p>
            <a:r>
              <a:rPr lang="en-US" sz="2800" dirty="0">
                <a:latin typeface="Tw Cen MT" panose="020B0602020104020603" pitchFamily="34" charset="0"/>
              </a:rPr>
              <a:t>It is the responsibility of every leader to listen to and engage with those we have the privilege to serve. </a:t>
            </a:r>
          </a:p>
          <a:p>
            <a:endParaRPr lang="en-US" sz="2800" dirty="0">
              <a:latin typeface="Tw Cen MT" panose="020B0602020104020603" pitchFamily="34" charset="0"/>
            </a:endParaRPr>
          </a:p>
          <a:p>
            <a:r>
              <a:rPr lang="en-US" sz="2800" dirty="0">
                <a:latin typeface="Tw Cen MT" panose="020B0602020104020603" pitchFamily="34" charset="0"/>
              </a:rPr>
              <a:t>I can never assume I know what the patient and family need or want, I have to ask, listen, learn and design together </a:t>
            </a:r>
          </a:p>
          <a:p>
            <a:endParaRPr lang="en-US" sz="2800" dirty="0">
              <a:latin typeface="Tw Cen MT" panose="020B0602020104020603" pitchFamily="34" charset="0"/>
            </a:endParaRPr>
          </a:p>
          <a:p>
            <a:r>
              <a:rPr lang="en-US" sz="2800" dirty="0">
                <a:latin typeface="Tw Cen MT" panose="020B0602020104020603" pitchFamily="34" charset="0"/>
              </a:rPr>
              <a:t>It requires humility and vulnerability</a:t>
            </a:r>
          </a:p>
          <a:p>
            <a:endParaRPr lang="en-US" sz="2000" dirty="0">
              <a:latin typeface="Tw Cen MT" panose="020B0602020104020603" pitchFamily="34" charset="0"/>
            </a:endParaRPr>
          </a:p>
        </p:txBody>
      </p:sp>
      <p:sp>
        <p:nvSpPr>
          <p:cNvPr id="4" name="Slide Number Placeholder 3"/>
          <p:cNvSpPr>
            <a:spLocks noGrp="1"/>
          </p:cNvSpPr>
          <p:nvPr>
            <p:ph type="sldNum" sz="quarter" idx="12"/>
          </p:nvPr>
        </p:nvSpPr>
        <p:spPr/>
        <p:txBody>
          <a:bodyPr/>
          <a:lstStyle/>
          <a:p>
            <a:fld id="{6F8F57E4-3B68-4797-962A-63FF036E8E49}" type="slidenum">
              <a:rPr lang="en-CA" smtClean="0"/>
              <a:pPr/>
              <a:t>26</a:t>
            </a:fld>
            <a:endParaRPr lang="en-CA" dirty="0"/>
          </a:p>
        </p:txBody>
      </p:sp>
    </p:spTree>
    <p:extLst>
      <p:ext uri="{BB962C8B-B14F-4D97-AF65-F5344CB8AC3E}">
        <p14:creationId xmlns:p14="http://schemas.microsoft.com/office/powerpoint/2010/main" val="1949955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41767" y="0"/>
            <a:ext cx="12333767" cy="1631818"/>
          </a:xfrm>
          <a:prstGeom prst="rect">
            <a:avLst/>
          </a:prstGeom>
          <a:solidFill>
            <a:srgbClr val="0070C0"/>
          </a:solidFill>
          <a:ln>
            <a:solidFill>
              <a:schemeClr val="bg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CA" sz="5400" dirty="0">
                <a:solidFill>
                  <a:schemeClr val="bg1"/>
                </a:solidFill>
                <a:latin typeface="Tw Cen MT Condensed Extra Bold" pitchFamily="34" charset="0"/>
              </a:rPr>
              <a:t>Reflections	</a:t>
            </a:r>
          </a:p>
        </p:txBody>
      </p:sp>
      <p:pic>
        <p:nvPicPr>
          <p:cNvPr id="308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9" y="1631819"/>
            <a:ext cx="3817188" cy="5226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962400" y="1890419"/>
            <a:ext cx="5599815" cy="4401205"/>
          </a:xfrm>
          <a:prstGeom prst="rect">
            <a:avLst/>
          </a:prstGeom>
          <a:noFill/>
        </p:spPr>
        <p:txBody>
          <a:bodyPr wrap="square" rtlCol="0">
            <a:spAutoFit/>
          </a:bodyPr>
          <a:lstStyle/>
          <a:p>
            <a:r>
              <a:rPr lang="en-CA" sz="2000" dirty="0">
                <a:latin typeface="Tw Cen MT" pitchFamily="34" charset="0"/>
              </a:rPr>
              <a:t>It is important to embrace the uncomfortable tension,  </a:t>
            </a:r>
            <a:r>
              <a:rPr lang="en-CA" sz="2000" b="1" dirty="0">
                <a:latin typeface="Tw Cen MT" pitchFamily="34" charset="0"/>
              </a:rPr>
              <a:t>If there is no tension nothing is changing</a:t>
            </a:r>
          </a:p>
          <a:p>
            <a:endParaRPr lang="en-CA" sz="2000" dirty="0">
              <a:latin typeface="Tw Cen MT" pitchFamily="34" charset="0"/>
            </a:endParaRPr>
          </a:p>
          <a:p>
            <a:r>
              <a:rPr lang="en-US" sz="2000" dirty="0">
                <a:latin typeface="Tw Cen MT" panose="020B0602020104020603" pitchFamily="34" charset="0"/>
              </a:rPr>
              <a:t>Patients/families are more than participants, moving toward coproduction </a:t>
            </a:r>
          </a:p>
          <a:p>
            <a:endParaRPr lang="en-US" sz="2000" dirty="0">
              <a:latin typeface="Tw Cen MT" panose="020B0602020104020603" pitchFamily="34" charset="0"/>
            </a:endParaRPr>
          </a:p>
          <a:p>
            <a:r>
              <a:rPr lang="en-US" sz="2000" dirty="0">
                <a:latin typeface="Tw Cen MT" panose="020B0602020104020603" pitchFamily="34" charset="0"/>
              </a:rPr>
              <a:t>Staff and physicians also need support in working in this new way</a:t>
            </a:r>
          </a:p>
          <a:p>
            <a:endParaRPr lang="en-US" sz="2000" dirty="0">
              <a:latin typeface="Tw Cen MT" panose="020B0602020104020603" pitchFamily="34" charset="0"/>
            </a:endParaRPr>
          </a:p>
          <a:p>
            <a:r>
              <a:rPr lang="en-US" sz="2000" dirty="0">
                <a:latin typeface="Tw Cen MT" panose="020B0602020104020603" pitchFamily="34" charset="0"/>
              </a:rPr>
              <a:t>Need to ensure we hear from everyone, including those who are most vulnerable.  This required time to engage communities, to learn and build trust.   Sill lots of work to do in this area </a:t>
            </a:r>
            <a:endParaRPr lang="en-CA" sz="2000" dirty="0">
              <a:solidFill>
                <a:schemeClr val="accent5">
                  <a:lumMod val="50000"/>
                </a:schemeClr>
              </a:solidFill>
              <a:latin typeface="Tw Cen MT" pitchFamily="34" charset="0"/>
            </a:endParaRPr>
          </a:p>
          <a:p>
            <a:endParaRPr lang="en-US" sz="2000" dirty="0">
              <a:latin typeface="Tw Cen MT" panose="020B0602020104020603" pitchFamily="34" charset="0"/>
            </a:endParaRPr>
          </a:p>
        </p:txBody>
      </p:sp>
      <p:sp>
        <p:nvSpPr>
          <p:cNvPr id="4" name="Slide Number Placeholder 3"/>
          <p:cNvSpPr>
            <a:spLocks noGrp="1"/>
          </p:cNvSpPr>
          <p:nvPr>
            <p:ph type="sldNum" sz="quarter" idx="12"/>
          </p:nvPr>
        </p:nvSpPr>
        <p:spPr/>
        <p:txBody>
          <a:bodyPr/>
          <a:lstStyle/>
          <a:p>
            <a:fld id="{6F8F57E4-3B68-4797-962A-63FF036E8E49}" type="slidenum">
              <a:rPr lang="en-CA" smtClean="0"/>
              <a:pPr/>
              <a:t>27</a:t>
            </a:fld>
            <a:endParaRPr lang="en-CA" dirty="0"/>
          </a:p>
        </p:txBody>
      </p:sp>
    </p:spTree>
    <p:extLst>
      <p:ext uri="{BB962C8B-B14F-4D97-AF65-F5344CB8AC3E}">
        <p14:creationId xmlns:p14="http://schemas.microsoft.com/office/powerpoint/2010/main" val="494107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4005" y="0"/>
            <a:ext cx="6440375" cy="6858000"/>
          </a:xfrm>
          <a:prstGeom prst="rect">
            <a:avLst/>
          </a:prstGeom>
        </p:spPr>
      </p:pic>
      <p:sp>
        <p:nvSpPr>
          <p:cNvPr id="2" name="Cloud 1"/>
          <p:cNvSpPr/>
          <p:nvPr/>
        </p:nvSpPr>
        <p:spPr>
          <a:xfrm rot="303970">
            <a:off x="7852869" y="816335"/>
            <a:ext cx="2669867" cy="1267972"/>
          </a:xfrm>
          <a:prstGeom prst="cloud">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400"/>
          </a:p>
        </p:txBody>
      </p:sp>
      <p:sp>
        <p:nvSpPr>
          <p:cNvPr id="5" name="TextBox 4"/>
          <p:cNvSpPr txBox="1"/>
          <p:nvPr/>
        </p:nvSpPr>
        <p:spPr>
          <a:xfrm>
            <a:off x="7901932" y="976374"/>
            <a:ext cx="2423168" cy="830997"/>
          </a:xfrm>
          <a:prstGeom prst="rect">
            <a:avLst/>
          </a:prstGeom>
          <a:noFill/>
        </p:spPr>
        <p:txBody>
          <a:bodyPr wrap="square" lIns="91440" tIns="45720" rIns="91440" bIns="45720" rtlCol="0">
            <a:spAutoFit/>
          </a:bodyPr>
          <a:lstStyle/>
          <a:p>
            <a:pPr algn="ctr"/>
            <a:r>
              <a:rPr lang="en-US" sz="1600" b="1" dirty="0"/>
              <a:t>Improved health outcomes &amp; changes in service utilization </a:t>
            </a:r>
          </a:p>
        </p:txBody>
      </p:sp>
      <p:sp>
        <p:nvSpPr>
          <p:cNvPr id="8" name="Cloud 7"/>
          <p:cNvSpPr/>
          <p:nvPr/>
        </p:nvSpPr>
        <p:spPr>
          <a:xfrm rot="303970">
            <a:off x="7837245" y="2237513"/>
            <a:ext cx="2701115" cy="1711419"/>
          </a:xfrm>
          <a:prstGeom prst="cloud">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400"/>
          </a:p>
        </p:txBody>
      </p:sp>
      <p:sp>
        <p:nvSpPr>
          <p:cNvPr id="9" name="Cloud 8"/>
          <p:cNvSpPr/>
          <p:nvPr/>
        </p:nvSpPr>
        <p:spPr>
          <a:xfrm rot="303970">
            <a:off x="7987573" y="4065868"/>
            <a:ext cx="2477991" cy="1342067"/>
          </a:xfrm>
          <a:prstGeom prst="cloud">
            <a:avLst/>
          </a:prstGeom>
          <a:noFill/>
          <a:ln>
            <a:solidFill>
              <a:srgbClr val="0081C6"/>
            </a:solid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2400"/>
          </a:p>
        </p:txBody>
      </p:sp>
      <p:sp>
        <p:nvSpPr>
          <p:cNvPr id="10" name="TextBox 9"/>
          <p:cNvSpPr txBox="1"/>
          <p:nvPr/>
        </p:nvSpPr>
        <p:spPr>
          <a:xfrm>
            <a:off x="8062861" y="2532066"/>
            <a:ext cx="2327411" cy="1077218"/>
          </a:xfrm>
          <a:prstGeom prst="rect">
            <a:avLst/>
          </a:prstGeom>
          <a:noFill/>
        </p:spPr>
        <p:txBody>
          <a:bodyPr wrap="square" lIns="91440" tIns="45720" rIns="91440" bIns="45720" rtlCol="0">
            <a:spAutoFit/>
          </a:bodyPr>
          <a:lstStyle/>
          <a:p>
            <a:pPr algn="ctr"/>
            <a:r>
              <a:rPr lang="en-CA" sz="1600" b="1" dirty="0"/>
              <a:t>Patient &amp; organizational improvements </a:t>
            </a:r>
            <a:r>
              <a:rPr lang="en-CA" sz="1600" b="1" dirty="0" err="1"/>
              <a:t>e.g</a:t>
            </a:r>
            <a:r>
              <a:rPr lang="en-CA" sz="1600" b="1" dirty="0"/>
              <a:t>  patient experience, safety and effectiveness</a:t>
            </a:r>
            <a:r>
              <a:rPr lang="en-US" sz="1600" b="1" dirty="0"/>
              <a:t> </a:t>
            </a:r>
          </a:p>
        </p:txBody>
      </p:sp>
      <p:sp>
        <p:nvSpPr>
          <p:cNvPr id="11" name="TextBox 10"/>
          <p:cNvSpPr txBox="1"/>
          <p:nvPr/>
        </p:nvSpPr>
        <p:spPr>
          <a:xfrm>
            <a:off x="7953969" y="4270480"/>
            <a:ext cx="2629947" cy="830997"/>
          </a:xfrm>
          <a:prstGeom prst="rect">
            <a:avLst/>
          </a:prstGeom>
          <a:noFill/>
        </p:spPr>
        <p:txBody>
          <a:bodyPr wrap="square" lIns="91440" tIns="45720" rIns="91440" bIns="45720" rtlCol="0">
            <a:spAutoFit/>
          </a:bodyPr>
          <a:lstStyle/>
          <a:p>
            <a:pPr algn="ctr"/>
            <a:r>
              <a:rPr lang="en-US" sz="1600" b="1" dirty="0"/>
              <a:t>Changes in </a:t>
            </a:r>
          </a:p>
          <a:p>
            <a:pPr algn="ctr"/>
            <a:r>
              <a:rPr lang="en-US" sz="1600" b="1" dirty="0"/>
              <a:t>improvement priorities </a:t>
            </a:r>
          </a:p>
          <a:p>
            <a:pPr algn="ctr"/>
            <a:r>
              <a:rPr lang="en-US" sz="1600" b="1" dirty="0"/>
              <a:t>&amp; resourcing</a:t>
            </a:r>
          </a:p>
        </p:txBody>
      </p:sp>
      <p:sp>
        <p:nvSpPr>
          <p:cNvPr id="6" name="TextBox 5"/>
          <p:cNvSpPr txBox="1"/>
          <p:nvPr/>
        </p:nvSpPr>
        <p:spPr>
          <a:xfrm>
            <a:off x="8449845" y="6414119"/>
            <a:ext cx="2086680" cy="420756"/>
          </a:xfrm>
          <a:prstGeom prst="rect">
            <a:avLst/>
          </a:prstGeom>
          <a:noFill/>
        </p:spPr>
        <p:txBody>
          <a:bodyPr wrap="square" lIns="91440" tIns="45720" rIns="91440" bIns="45720" rtlCol="0">
            <a:spAutoFit/>
          </a:bodyPr>
          <a:lstStyle/>
          <a:p>
            <a:r>
              <a:rPr lang="en-CA" sz="1067" dirty="0">
                <a:solidFill>
                  <a:prstClr val="black"/>
                </a:solidFill>
                <a:latin typeface="Verdana"/>
                <a:cs typeface="Verdana"/>
              </a:rPr>
              <a:t>Source: Carman, et al.,</a:t>
            </a:r>
          </a:p>
          <a:p>
            <a:r>
              <a:rPr lang="en-CA" sz="1067" dirty="0">
                <a:solidFill>
                  <a:prstClr val="black"/>
                </a:solidFill>
                <a:latin typeface="Verdana"/>
                <a:cs typeface="Verdana"/>
              </a:rPr>
              <a:t>Health Affairs, 2013</a:t>
            </a:r>
          </a:p>
        </p:txBody>
      </p:sp>
      <p:sp>
        <p:nvSpPr>
          <p:cNvPr id="4" name="Slide Number Placeholder 3"/>
          <p:cNvSpPr>
            <a:spLocks noGrp="1"/>
          </p:cNvSpPr>
          <p:nvPr>
            <p:ph type="sldNum" sz="quarter" idx="12"/>
          </p:nvPr>
        </p:nvSpPr>
        <p:spPr>
          <a:xfrm>
            <a:off x="8386376" y="6356352"/>
            <a:ext cx="2133600" cy="365125"/>
          </a:xfrm>
        </p:spPr>
        <p:txBody>
          <a:bodyPr/>
          <a:lstStyle/>
          <a:p>
            <a:fld id="{C495AF59-2E4C-4DCF-A7AD-5543D15EAFDF}" type="slidenum">
              <a:rPr lang="en-CA" smtClean="0">
                <a:solidFill>
                  <a:prstClr val="black">
                    <a:tint val="75000"/>
                  </a:prstClr>
                </a:solidFill>
              </a:rPr>
              <a:pPr/>
              <a:t>28</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CA"/>
          </a:p>
        </p:txBody>
      </p:sp>
      <p:sp>
        <p:nvSpPr>
          <p:cNvPr id="12" name="Date Placeholder 11"/>
          <p:cNvSpPr>
            <a:spLocks noGrp="1"/>
          </p:cNvSpPr>
          <p:nvPr>
            <p:ph type="dt" sz="half" idx="10"/>
          </p:nvPr>
        </p:nvSpPr>
        <p:spPr/>
        <p:txBody>
          <a:bodyPr/>
          <a:lstStyle/>
          <a:p>
            <a:endParaRPr lang="en-CA"/>
          </a:p>
        </p:txBody>
      </p:sp>
    </p:spTree>
    <p:extLst>
      <p:ext uri="{BB962C8B-B14F-4D97-AF65-F5344CB8AC3E}">
        <p14:creationId xmlns:p14="http://schemas.microsoft.com/office/powerpoint/2010/main" val="1795817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1" y="1693231"/>
            <a:ext cx="4536980" cy="4432932"/>
          </a:xfrm>
        </p:spPr>
        <p:txBody>
          <a:bodyPr>
            <a:normAutofit/>
          </a:bodyPr>
          <a:lstStyle/>
          <a:p>
            <a:r>
              <a:rPr lang="en-CA" dirty="0"/>
              <a:t>Patient engagement aligns with other potent trends</a:t>
            </a:r>
          </a:p>
          <a:p>
            <a:pPr lvl="1"/>
            <a:r>
              <a:rPr lang="en-CA" dirty="0"/>
              <a:t>Digital health resources for clinicians and citizens</a:t>
            </a:r>
          </a:p>
          <a:p>
            <a:pPr lvl="1"/>
            <a:r>
              <a:rPr lang="en-CA" dirty="0"/>
              <a:t>The incorporation of social and behavioral insights into evidence based practice</a:t>
            </a:r>
          </a:p>
          <a:p>
            <a:pPr lvl="1"/>
            <a:r>
              <a:rPr lang="en-CA" dirty="0"/>
              <a:t>A focus on health strategies to reduce the burden of disease</a:t>
            </a:r>
          </a:p>
          <a:p>
            <a:pPr lvl="1"/>
            <a:endParaRPr lang="en-CA" dirty="0"/>
          </a:p>
        </p:txBody>
      </p:sp>
      <p:sp>
        <p:nvSpPr>
          <p:cNvPr id="8" name="Title 7"/>
          <p:cNvSpPr>
            <a:spLocks noGrp="1"/>
          </p:cNvSpPr>
          <p:nvPr>
            <p:ph type="title"/>
          </p:nvPr>
        </p:nvSpPr>
        <p:spPr/>
        <p:txBody>
          <a:bodyPr/>
          <a:lstStyle/>
          <a:p>
            <a:r>
              <a:rPr lang="en-CA" dirty="0"/>
              <a:t>Designing 21</a:t>
            </a:r>
            <a:r>
              <a:rPr lang="en-CA" baseline="30000" dirty="0"/>
              <a:t>st</a:t>
            </a:r>
            <a:r>
              <a:rPr lang="en-CA" dirty="0"/>
              <a:t> Century Healthcare</a:t>
            </a:r>
          </a:p>
        </p:txBody>
      </p:sp>
      <p:pic>
        <p:nvPicPr>
          <p:cNvPr id="10" name="Picture 9"/>
          <p:cNvPicPr>
            <a:picLocks noChangeAspect="1"/>
          </p:cNvPicPr>
          <p:nvPr/>
        </p:nvPicPr>
        <p:blipFill>
          <a:blip r:embed="rId3"/>
          <a:stretch>
            <a:fillRect/>
          </a:stretch>
        </p:blipFill>
        <p:spPr>
          <a:xfrm>
            <a:off x="4805592" y="1693231"/>
            <a:ext cx="7386408" cy="3964216"/>
          </a:xfrm>
          <a:prstGeom prst="rect">
            <a:avLst/>
          </a:prstGeom>
        </p:spPr>
      </p:pic>
    </p:spTree>
    <p:extLst>
      <p:ext uri="{BB962C8B-B14F-4D97-AF65-F5344CB8AC3E}">
        <p14:creationId xmlns:p14="http://schemas.microsoft.com/office/powerpoint/2010/main" val="376324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CI_EF_colour.png"/>
          <p:cNvPicPr>
            <a:picLocks noChangeAspect="1"/>
          </p:cNvPicPr>
          <p:nvPr/>
        </p:nvPicPr>
        <p:blipFill>
          <a:blip r:embed="rId3"/>
          <a:stretch>
            <a:fillRect/>
          </a:stretch>
        </p:blipFill>
        <p:spPr>
          <a:xfrm>
            <a:off x="7539789" y="6232246"/>
            <a:ext cx="4267200" cy="454283"/>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2890253"/>
              </p:ext>
            </p:extLst>
          </p:nvPr>
        </p:nvGraphicFramePr>
        <p:xfrm>
          <a:off x="4603913" y="256696"/>
          <a:ext cx="6048218" cy="5791200"/>
        </p:xfrm>
        <a:graphic>
          <a:graphicData uri="http://schemas.openxmlformats.org/drawingml/2006/table">
            <a:tbl>
              <a:tblPr firstRow="1" bandRow="1">
                <a:tableStyleId>{2D5ABB26-0587-4C30-8999-92F81FD0307C}</a:tableStyleId>
              </a:tblPr>
              <a:tblGrid>
                <a:gridCol w="6048218">
                  <a:extLst>
                    <a:ext uri="{9D8B030D-6E8A-4147-A177-3AD203B41FA5}">
                      <a16:colId xmlns:a16="http://schemas.microsoft.com/office/drawing/2014/main" val="1984149825"/>
                    </a:ext>
                  </a:extLst>
                </a:gridCol>
              </a:tblGrid>
              <a:tr h="552653">
                <a:tc>
                  <a:txBody>
                    <a:bodyPr/>
                    <a:lstStyle/>
                    <a:p>
                      <a:r>
                        <a:rPr lang="en-CA" sz="1600" dirty="0">
                          <a:solidFill>
                            <a:srgbClr val="006838"/>
                          </a:solidFill>
                        </a:rPr>
                        <a:t>Chapter 1</a:t>
                      </a:r>
                    </a:p>
                    <a:p>
                      <a:r>
                        <a:rPr lang="en-CA" sz="1600" b="1" dirty="0">
                          <a:solidFill>
                            <a:srgbClr val="0070C0"/>
                          </a:solidFill>
                        </a:rPr>
                        <a:t>McGill University Health Centre</a:t>
                      </a:r>
                    </a:p>
                  </a:txBody>
                  <a:tcPr/>
                </a:tc>
                <a:extLst>
                  <a:ext uri="{0D108BD9-81ED-4DB2-BD59-A6C34878D82A}">
                    <a16:rowId xmlns:a16="http://schemas.microsoft.com/office/drawing/2014/main" val="987316972"/>
                  </a:ext>
                </a:extLst>
              </a:tr>
              <a:tr h="552653">
                <a:tc>
                  <a:txBody>
                    <a:bodyPr/>
                    <a:lstStyle/>
                    <a:p>
                      <a:r>
                        <a:rPr lang="en-CA" sz="1600" dirty="0">
                          <a:solidFill>
                            <a:srgbClr val="006838"/>
                          </a:solidFill>
                        </a:rPr>
                        <a:t>Chapter 2</a:t>
                      </a:r>
                    </a:p>
                    <a:p>
                      <a:r>
                        <a:rPr lang="en-CA" sz="1600" b="1" dirty="0"/>
                        <a:t>Kingston General Hospital</a:t>
                      </a:r>
                    </a:p>
                  </a:txBody>
                  <a:tcPr/>
                </a:tc>
                <a:extLst>
                  <a:ext uri="{0D108BD9-81ED-4DB2-BD59-A6C34878D82A}">
                    <a16:rowId xmlns:a16="http://schemas.microsoft.com/office/drawing/2014/main" val="276183515"/>
                  </a:ext>
                </a:extLst>
              </a:tr>
              <a:tr h="552653">
                <a:tc>
                  <a:txBody>
                    <a:bodyPr/>
                    <a:lstStyle/>
                    <a:p>
                      <a:r>
                        <a:rPr lang="en-CA" sz="1600" dirty="0">
                          <a:solidFill>
                            <a:srgbClr val="006838"/>
                          </a:solidFill>
                        </a:rPr>
                        <a:t>Chapter 3</a:t>
                      </a:r>
                    </a:p>
                    <a:p>
                      <a:r>
                        <a:rPr lang="en-CA" sz="1600" b="1" dirty="0"/>
                        <a:t>Augusta University</a:t>
                      </a:r>
                      <a:r>
                        <a:rPr lang="en-CA" sz="1600" b="1" baseline="0" dirty="0"/>
                        <a:t> Health System</a:t>
                      </a:r>
                    </a:p>
                  </a:txBody>
                  <a:tcPr/>
                </a:tc>
                <a:extLst>
                  <a:ext uri="{0D108BD9-81ED-4DB2-BD59-A6C34878D82A}">
                    <a16:rowId xmlns:a16="http://schemas.microsoft.com/office/drawing/2014/main" val="2482276380"/>
                  </a:ext>
                </a:extLst>
              </a:tr>
              <a:tr h="552653">
                <a:tc>
                  <a:txBody>
                    <a:bodyPr/>
                    <a:lstStyle/>
                    <a:p>
                      <a:r>
                        <a:rPr lang="en-CA" sz="1600" dirty="0">
                          <a:solidFill>
                            <a:srgbClr val="006838"/>
                          </a:solidFill>
                        </a:rPr>
                        <a:t>Chapter 4</a:t>
                      </a:r>
                    </a:p>
                    <a:p>
                      <a:r>
                        <a:rPr lang="en-CA" sz="1600" b="1" dirty="0"/>
                        <a:t>Cincinnati Children’s Hospital Medical Center</a:t>
                      </a:r>
                    </a:p>
                  </a:txBody>
                  <a:tcPr/>
                </a:tc>
                <a:extLst>
                  <a:ext uri="{0D108BD9-81ED-4DB2-BD59-A6C34878D82A}">
                    <a16:rowId xmlns:a16="http://schemas.microsoft.com/office/drawing/2014/main" val="1396049909"/>
                  </a:ext>
                </a:extLst>
              </a:tr>
              <a:tr h="552653">
                <a:tc>
                  <a:txBody>
                    <a:bodyPr/>
                    <a:lstStyle/>
                    <a:p>
                      <a:r>
                        <a:rPr lang="en-CA" sz="1600" dirty="0">
                          <a:solidFill>
                            <a:srgbClr val="006838"/>
                          </a:solidFill>
                        </a:rPr>
                        <a:t>Chapter 5</a:t>
                      </a:r>
                    </a:p>
                    <a:p>
                      <a:r>
                        <a:rPr lang="en-CA" sz="1600" b="1" dirty="0"/>
                        <a:t>Whittington</a:t>
                      </a:r>
                      <a:r>
                        <a:rPr lang="en-CA" sz="1600" b="1" baseline="0" dirty="0"/>
                        <a:t> Health Respiratory Service</a:t>
                      </a:r>
                    </a:p>
                  </a:txBody>
                  <a:tcPr/>
                </a:tc>
                <a:extLst>
                  <a:ext uri="{0D108BD9-81ED-4DB2-BD59-A6C34878D82A}">
                    <a16:rowId xmlns:a16="http://schemas.microsoft.com/office/drawing/2014/main" val="3089105006"/>
                  </a:ext>
                </a:extLst>
              </a:tr>
              <a:tr h="552653">
                <a:tc>
                  <a:txBody>
                    <a:bodyPr/>
                    <a:lstStyle/>
                    <a:p>
                      <a:r>
                        <a:rPr lang="en-CA" sz="1600" dirty="0">
                          <a:solidFill>
                            <a:srgbClr val="006838"/>
                          </a:solidFill>
                        </a:rPr>
                        <a:t>Chapter 6</a:t>
                      </a:r>
                    </a:p>
                    <a:p>
                      <a:r>
                        <a:rPr lang="en-CA" sz="1600" b="1" dirty="0"/>
                        <a:t>Northumbria Healthcare Trust</a:t>
                      </a:r>
                    </a:p>
                  </a:txBody>
                  <a:tcPr/>
                </a:tc>
                <a:extLst>
                  <a:ext uri="{0D108BD9-81ED-4DB2-BD59-A6C34878D82A}">
                    <a16:rowId xmlns:a16="http://schemas.microsoft.com/office/drawing/2014/main" val="254915847"/>
                  </a:ext>
                </a:extLst>
              </a:tr>
              <a:tr h="552653">
                <a:tc>
                  <a:txBody>
                    <a:bodyPr/>
                    <a:lstStyle/>
                    <a:p>
                      <a:r>
                        <a:rPr lang="en-CA" sz="1600" dirty="0">
                          <a:solidFill>
                            <a:srgbClr val="006838"/>
                          </a:solidFill>
                        </a:rPr>
                        <a:t>Chapter</a:t>
                      </a:r>
                      <a:r>
                        <a:rPr lang="en-CA" sz="1600" baseline="0" dirty="0">
                          <a:solidFill>
                            <a:srgbClr val="006838"/>
                          </a:solidFill>
                        </a:rPr>
                        <a:t> 7</a:t>
                      </a:r>
                    </a:p>
                    <a:p>
                      <a:r>
                        <a:rPr lang="en-CA" sz="1600" b="1" dirty="0"/>
                        <a:t>Patients as Partners</a:t>
                      </a:r>
                    </a:p>
                  </a:txBody>
                  <a:tcPr/>
                </a:tc>
                <a:extLst>
                  <a:ext uri="{0D108BD9-81ED-4DB2-BD59-A6C34878D82A}">
                    <a16:rowId xmlns:a16="http://schemas.microsoft.com/office/drawing/2014/main" val="885927087"/>
                  </a:ext>
                </a:extLst>
              </a:tr>
              <a:tr h="552653">
                <a:tc>
                  <a:txBody>
                    <a:bodyPr/>
                    <a:lstStyle/>
                    <a:p>
                      <a:r>
                        <a:rPr lang="en-CA" sz="1600" dirty="0">
                          <a:solidFill>
                            <a:srgbClr val="006838"/>
                          </a:solidFill>
                        </a:rPr>
                        <a:t>Chapter 8 </a:t>
                      </a:r>
                    </a:p>
                    <a:p>
                      <a:r>
                        <a:rPr lang="en-CA" sz="1600" b="1" dirty="0"/>
                        <a:t>Northumberland</a:t>
                      </a:r>
                      <a:r>
                        <a:rPr lang="en-CA" sz="1600" b="1" baseline="0" dirty="0"/>
                        <a:t> Community Partnership</a:t>
                      </a:r>
                      <a:endParaRPr lang="en-CA" sz="1600" b="1" dirty="0"/>
                    </a:p>
                  </a:txBody>
                  <a:tcPr/>
                </a:tc>
                <a:extLst>
                  <a:ext uri="{0D108BD9-81ED-4DB2-BD59-A6C34878D82A}">
                    <a16:rowId xmlns:a16="http://schemas.microsoft.com/office/drawing/2014/main" val="96185308"/>
                  </a:ext>
                </a:extLst>
              </a:tr>
              <a:tr h="552653">
                <a:tc>
                  <a:txBody>
                    <a:bodyPr/>
                    <a:lstStyle/>
                    <a:p>
                      <a:r>
                        <a:rPr lang="en-CA" sz="1600" dirty="0">
                          <a:solidFill>
                            <a:srgbClr val="006838"/>
                          </a:solidFill>
                        </a:rPr>
                        <a:t>Chapter</a:t>
                      </a:r>
                      <a:r>
                        <a:rPr lang="en-CA" sz="1600" baseline="0" dirty="0">
                          <a:solidFill>
                            <a:srgbClr val="006838"/>
                          </a:solidFill>
                        </a:rPr>
                        <a:t> 9</a:t>
                      </a:r>
                    </a:p>
                    <a:p>
                      <a:r>
                        <a:rPr lang="en-CA" sz="1600" b="1" baseline="0" dirty="0"/>
                        <a:t>Collaborative Chronic Care Network </a:t>
                      </a:r>
                    </a:p>
                  </a:txBody>
                  <a:tcPr/>
                </a:tc>
                <a:extLst>
                  <a:ext uri="{0D108BD9-81ED-4DB2-BD59-A6C34878D82A}">
                    <a16:rowId xmlns:a16="http://schemas.microsoft.com/office/drawing/2014/main" val="3228510021"/>
                  </a:ext>
                </a:extLst>
              </a:tr>
              <a:tr h="552653">
                <a:tc>
                  <a:txBody>
                    <a:bodyPr/>
                    <a:lstStyle/>
                    <a:p>
                      <a:r>
                        <a:rPr lang="en-CA" sz="1600" dirty="0">
                          <a:solidFill>
                            <a:srgbClr val="006838"/>
                          </a:solidFill>
                        </a:rPr>
                        <a:t>Chapter 10</a:t>
                      </a:r>
                    </a:p>
                    <a:p>
                      <a:pPr marL="0" marR="0" indent="0" algn="l" defTabSz="914400" rtl="0" eaLnBrk="1" fontAlgn="auto" latinLnBrk="0" hangingPunct="1">
                        <a:lnSpc>
                          <a:spcPct val="100000"/>
                        </a:lnSpc>
                        <a:spcBef>
                          <a:spcPts val="0"/>
                        </a:spcBef>
                        <a:spcAft>
                          <a:spcPts val="0"/>
                        </a:spcAft>
                        <a:buClrTx/>
                        <a:buSzTx/>
                        <a:buFontTx/>
                        <a:buNone/>
                        <a:tabLst/>
                        <a:defRPr/>
                      </a:pPr>
                      <a:r>
                        <a:rPr lang="en-CA" sz="1600" b="1" dirty="0">
                          <a:solidFill>
                            <a:srgbClr val="0070C0"/>
                          </a:solidFill>
                        </a:rPr>
                        <a:t>Saskatchewan Health Quality Council and Saskatoon</a:t>
                      </a:r>
                      <a:r>
                        <a:rPr lang="en-CA" sz="1600" b="1" baseline="0" dirty="0">
                          <a:solidFill>
                            <a:srgbClr val="0070C0"/>
                          </a:solidFill>
                        </a:rPr>
                        <a:t> Health Region</a:t>
                      </a:r>
                      <a:endParaRPr lang="en-CA" sz="1600" b="1" dirty="0">
                        <a:solidFill>
                          <a:srgbClr val="0070C0"/>
                        </a:solidFill>
                      </a:endParaRPr>
                    </a:p>
                  </a:txBody>
                  <a:tcPr/>
                </a:tc>
                <a:extLst>
                  <a:ext uri="{0D108BD9-81ED-4DB2-BD59-A6C34878D82A}">
                    <a16:rowId xmlns:a16="http://schemas.microsoft.com/office/drawing/2014/main" val="3527470761"/>
                  </a:ext>
                </a:extLst>
              </a:tr>
            </a:tbl>
          </a:graphicData>
        </a:graphic>
      </p:graphicFrame>
      <p:pic>
        <p:nvPicPr>
          <p:cNvPr id="7" name="Picture 6"/>
          <p:cNvPicPr>
            <a:picLocks noChangeAspect="1"/>
          </p:cNvPicPr>
          <p:nvPr/>
        </p:nvPicPr>
        <p:blipFill>
          <a:blip r:embed="rId4"/>
          <a:stretch>
            <a:fillRect/>
          </a:stretch>
        </p:blipFill>
        <p:spPr>
          <a:xfrm>
            <a:off x="453295" y="405007"/>
            <a:ext cx="3829948" cy="5494578"/>
          </a:xfrm>
          <a:prstGeom prst="rect">
            <a:avLst/>
          </a:prstGeom>
          <a:ln>
            <a:solidFill>
              <a:schemeClr val="tx1"/>
            </a:solidFill>
          </a:ln>
        </p:spPr>
      </p:pic>
    </p:spTree>
    <p:extLst>
      <p:ext uri="{BB962C8B-B14F-4D97-AF65-F5344CB8AC3E}">
        <p14:creationId xmlns:p14="http://schemas.microsoft.com/office/powerpoint/2010/main" val="2965863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a:t>Digital Clinicians Engage E-Patients</a:t>
            </a:r>
          </a:p>
        </p:txBody>
      </p:sp>
      <p:pic>
        <p:nvPicPr>
          <p:cNvPr id="5" name="Picture 4"/>
          <p:cNvPicPr>
            <a:picLocks noChangeAspect="1"/>
          </p:cNvPicPr>
          <p:nvPr/>
        </p:nvPicPr>
        <p:blipFill>
          <a:blip r:embed="rId2"/>
          <a:stretch>
            <a:fillRect/>
          </a:stretch>
        </p:blipFill>
        <p:spPr>
          <a:xfrm>
            <a:off x="0" y="1879601"/>
            <a:ext cx="3098800" cy="4656667"/>
          </a:xfrm>
          <a:prstGeom prst="rect">
            <a:avLst/>
          </a:prstGeom>
        </p:spPr>
      </p:pic>
      <p:pic>
        <p:nvPicPr>
          <p:cNvPr id="6" name="Picture 5"/>
          <p:cNvPicPr>
            <a:picLocks noChangeAspect="1"/>
          </p:cNvPicPr>
          <p:nvPr/>
        </p:nvPicPr>
        <p:blipFill>
          <a:blip r:embed="rId3"/>
          <a:stretch>
            <a:fillRect/>
          </a:stretch>
        </p:blipFill>
        <p:spPr>
          <a:xfrm>
            <a:off x="7332133" y="2015068"/>
            <a:ext cx="4859867" cy="2963333"/>
          </a:xfrm>
          <a:prstGeom prst="rect">
            <a:avLst/>
          </a:prstGeom>
        </p:spPr>
      </p:pic>
      <p:pic>
        <p:nvPicPr>
          <p:cNvPr id="7" name="Picture 6"/>
          <p:cNvPicPr>
            <a:picLocks noChangeAspect="1"/>
          </p:cNvPicPr>
          <p:nvPr/>
        </p:nvPicPr>
        <p:blipFill>
          <a:blip r:embed="rId4"/>
          <a:stretch>
            <a:fillRect/>
          </a:stretch>
        </p:blipFill>
        <p:spPr>
          <a:xfrm>
            <a:off x="3098800" y="1879600"/>
            <a:ext cx="4656667" cy="3098800"/>
          </a:xfrm>
          <a:prstGeom prst="rect">
            <a:avLst/>
          </a:prstGeom>
        </p:spPr>
      </p:pic>
      <p:pic>
        <p:nvPicPr>
          <p:cNvPr id="8" name="Picture 7"/>
          <p:cNvPicPr>
            <a:picLocks noChangeAspect="1"/>
          </p:cNvPicPr>
          <p:nvPr/>
        </p:nvPicPr>
        <p:blipFill>
          <a:blip r:embed="rId5"/>
          <a:stretch>
            <a:fillRect/>
          </a:stretch>
        </p:blipFill>
        <p:spPr>
          <a:xfrm>
            <a:off x="3996267" y="4978401"/>
            <a:ext cx="8195733" cy="1761067"/>
          </a:xfrm>
          <a:prstGeom prst="rect">
            <a:avLst/>
          </a:prstGeom>
        </p:spPr>
      </p:pic>
    </p:spTree>
    <p:extLst>
      <p:ext uri="{BB962C8B-B14F-4D97-AF65-F5344CB8AC3E}">
        <p14:creationId xmlns:p14="http://schemas.microsoft.com/office/powerpoint/2010/main" val="375317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half" idx="1"/>
          </p:nvPr>
        </p:nvPicPr>
        <p:blipFill rotWithShape="1">
          <a:blip r:embed="rId3"/>
          <a:srcRect l="4520" t="1666" r="4520"/>
          <a:stretch/>
        </p:blipFill>
        <p:spPr>
          <a:xfrm>
            <a:off x="609600" y="1690688"/>
            <a:ext cx="6462797" cy="5341540"/>
          </a:xfrm>
        </p:spPr>
      </p:pic>
      <p:sp>
        <p:nvSpPr>
          <p:cNvPr id="8" name="Title 7"/>
          <p:cNvSpPr>
            <a:spLocks noGrp="1"/>
          </p:cNvSpPr>
          <p:nvPr>
            <p:ph type="title"/>
          </p:nvPr>
        </p:nvSpPr>
        <p:spPr/>
        <p:txBody>
          <a:bodyPr>
            <a:normAutofit/>
          </a:bodyPr>
          <a:lstStyle/>
          <a:p>
            <a:r>
              <a:rPr lang="en-CA" sz="4800" dirty="0"/>
              <a:t>Northumberland Community Partnership</a:t>
            </a:r>
          </a:p>
        </p:txBody>
      </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9237" y="1859235"/>
            <a:ext cx="4803167" cy="31953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58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Patient Insights Inform Research and Practice</a:t>
            </a:r>
          </a:p>
        </p:txBody>
      </p:sp>
      <p:sp>
        <p:nvSpPr>
          <p:cNvPr id="5" name="Content Placeholder 4"/>
          <p:cNvSpPr>
            <a:spLocks noGrp="1"/>
          </p:cNvSpPr>
          <p:nvPr>
            <p:ph sz="half" idx="2"/>
          </p:nvPr>
        </p:nvSpPr>
        <p:spPr>
          <a:xfrm>
            <a:off x="6640221" y="1690688"/>
            <a:ext cx="5384800" cy="4926611"/>
          </a:xfrm>
        </p:spPr>
        <p:txBody>
          <a:bodyPr>
            <a:normAutofit fontScale="77500" lnSpcReduction="20000"/>
          </a:bodyPr>
          <a:lstStyle/>
          <a:p>
            <a:pPr>
              <a:spcBef>
                <a:spcPts val="1800"/>
              </a:spcBef>
            </a:pPr>
            <a:r>
              <a:rPr lang="en-CA" dirty="0"/>
              <a:t>With leadership from Cincinnati </a:t>
            </a:r>
            <a:r>
              <a:rPr lang="en-CA" dirty="0" err="1"/>
              <a:t>Childrens</a:t>
            </a:r>
            <a:r>
              <a:rPr lang="en-CA" dirty="0"/>
              <a:t>’, patients and families engage with clinicians in a network to improve care for inflammatory bowel disease</a:t>
            </a:r>
          </a:p>
          <a:p>
            <a:pPr>
              <a:spcBef>
                <a:spcPts val="1800"/>
              </a:spcBef>
            </a:pPr>
            <a:r>
              <a:rPr lang="en-CA" dirty="0"/>
              <a:t>IBD patients and families are the co-designers of care: linking knowledge of the patient experience with evidence of effective practices to ensure appropriateness and value to patients and the health system</a:t>
            </a:r>
          </a:p>
          <a:p>
            <a:pPr>
              <a:spcBef>
                <a:spcPts val="1800"/>
              </a:spcBef>
            </a:pPr>
            <a:r>
              <a:rPr lang="en-CA" dirty="0"/>
              <a:t>This work has now expanded to 71 pediatric gastroenterology clinics across the US</a:t>
            </a:r>
          </a:p>
          <a:p>
            <a:pPr>
              <a:spcBef>
                <a:spcPts val="1800"/>
              </a:spcBef>
            </a:pPr>
            <a:r>
              <a:rPr lang="en-CA" dirty="0"/>
              <a:t>Participating clinics have seen remissions for pediatric IBD patients increase from 55% to 79% of enrolled patients.</a:t>
            </a:r>
          </a:p>
          <a:p>
            <a:endParaRPr lang="en-CA" dirty="0"/>
          </a:p>
        </p:txBody>
      </p:sp>
      <p:pic>
        <p:nvPicPr>
          <p:cNvPr id="6" name="Picture 5"/>
          <p:cNvPicPr>
            <a:picLocks noChangeAspect="1"/>
          </p:cNvPicPr>
          <p:nvPr/>
        </p:nvPicPr>
        <p:blipFill>
          <a:blip r:embed="rId2"/>
          <a:stretch>
            <a:fillRect/>
          </a:stretch>
        </p:blipFill>
        <p:spPr>
          <a:xfrm>
            <a:off x="0" y="1633401"/>
            <a:ext cx="6640221" cy="4983896"/>
          </a:xfrm>
          <a:prstGeom prst="rect">
            <a:avLst/>
          </a:prstGeom>
        </p:spPr>
      </p:pic>
    </p:spTree>
    <p:extLst>
      <p:ext uri="{BB962C8B-B14F-4D97-AF65-F5344CB8AC3E}">
        <p14:creationId xmlns:p14="http://schemas.microsoft.com/office/powerpoint/2010/main" val="3237877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A Focus on Health and Healthcare</a:t>
            </a:r>
          </a:p>
        </p:txBody>
      </p:sp>
      <p:sp>
        <p:nvSpPr>
          <p:cNvPr id="3" name="Content Placeholder 2"/>
          <p:cNvSpPr>
            <a:spLocks noGrp="1"/>
          </p:cNvSpPr>
          <p:nvPr>
            <p:ph sz="half" idx="1"/>
          </p:nvPr>
        </p:nvSpPr>
        <p:spPr/>
        <p:txBody>
          <a:bodyPr>
            <a:normAutofit/>
          </a:bodyPr>
          <a:lstStyle/>
          <a:p>
            <a:r>
              <a:rPr lang="en-CA" dirty="0"/>
              <a:t>Patients and clinicians are co-designing strategies that go beyond disease management</a:t>
            </a:r>
          </a:p>
          <a:p>
            <a:r>
              <a:rPr lang="en-CA" dirty="0"/>
              <a:t>Moving “upstream” to identify strategies</a:t>
            </a:r>
          </a:p>
          <a:p>
            <a:r>
              <a:rPr lang="en-CA" dirty="0"/>
              <a:t>Patient communities help to bridge service gaps in healthcare and community services</a:t>
            </a:r>
          </a:p>
          <a:p>
            <a:pPr marL="0" indent="0">
              <a:buNone/>
            </a:pPr>
            <a:endParaRPr lang="en-CA" dirty="0"/>
          </a:p>
        </p:txBody>
      </p:sp>
      <p:pic>
        <p:nvPicPr>
          <p:cNvPr id="5" name="Content Placeholder 4"/>
          <p:cNvPicPr>
            <a:picLocks noGrp="1" noChangeAspect="1"/>
          </p:cNvPicPr>
          <p:nvPr>
            <p:ph sz="half" idx="2"/>
          </p:nvPr>
        </p:nvPicPr>
        <p:blipFill>
          <a:blip r:embed="rId2"/>
          <a:srcRect l="7090" r="7090"/>
          <a:stretch>
            <a:fillRect/>
          </a:stretch>
        </p:blipFill>
        <p:spPr/>
      </p:pic>
    </p:spTree>
    <p:extLst>
      <p:ext uri="{BB962C8B-B14F-4D97-AF65-F5344CB8AC3E}">
        <p14:creationId xmlns:p14="http://schemas.microsoft.com/office/powerpoint/2010/main" val="14395448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5524" y="326965"/>
            <a:ext cx="4546600" cy="66675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15107" y="168255"/>
            <a:ext cx="3443111" cy="1672648"/>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594831" y="1466234"/>
            <a:ext cx="5702340" cy="1303495"/>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038" y="5807075"/>
            <a:ext cx="1739649" cy="914400"/>
          </a:xfrm>
          <a:prstGeom prst="rect">
            <a:avLst/>
          </a:prstGeom>
        </p:spPr>
      </p:pic>
      <p:sp>
        <p:nvSpPr>
          <p:cNvPr id="2" name="TextBox 1"/>
          <p:cNvSpPr txBox="1"/>
          <p:nvPr/>
        </p:nvSpPr>
        <p:spPr>
          <a:xfrm>
            <a:off x="315108" y="3051117"/>
            <a:ext cx="10959553" cy="2554545"/>
          </a:xfrm>
          <a:prstGeom prst="rect">
            <a:avLst/>
          </a:prstGeom>
          <a:noFill/>
        </p:spPr>
        <p:txBody>
          <a:bodyPr wrap="square" rtlCol="0">
            <a:spAutoFit/>
          </a:bodyPr>
          <a:lstStyle/>
          <a:p>
            <a:r>
              <a:rPr lang="en-CA" sz="3200" dirty="0"/>
              <a:t>This north London service for COPD has won national awards for improving and integrating respiratory services across hospital and the community, patient  involvement, multi-disciplinary teamwork and quality improvement</a:t>
            </a:r>
            <a:r>
              <a:rPr lang="en-CA" sz="3200" baseline="30000" dirty="0"/>
              <a:t>.</a:t>
            </a:r>
            <a:endParaRPr lang="en-CA" sz="3200" dirty="0"/>
          </a:p>
          <a:p>
            <a:endParaRPr lang="en-CA" sz="3200" dirty="0"/>
          </a:p>
        </p:txBody>
      </p:sp>
      <p:sp>
        <p:nvSpPr>
          <p:cNvPr id="3" name="TextBox 2"/>
          <p:cNvSpPr txBox="1"/>
          <p:nvPr/>
        </p:nvSpPr>
        <p:spPr>
          <a:xfrm>
            <a:off x="337618" y="5135607"/>
            <a:ext cx="8458735" cy="1569660"/>
          </a:xfrm>
          <a:prstGeom prst="rect">
            <a:avLst/>
          </a:prstGeom>
          <a:noFill/>
        </p:spPr>
        <p:txBody>
          <a:bodyPr wrap="square" rtlCol="0">
            <a:spAutoFit/>
          </a:bodyPr>
          <a:lstStyle/>
          <a:p>
            <a:r>
              <a:rPr lang="en-CA" sz="3200" dirty="0"/>
              <a:t>Key outcomes include reductions in hospital length of stay, 90 day mortality of COPD patients at 2.6% versus  8.6% nationally</a:t>
            </a:r>
          </a:p>
        </p:txBody>
      </p:sp>
      <p:sp>
        <p:nvSpPr>
          <p:cNvPr id="7" name="Slide Number Placeholder 6"/>
          <p:cNvSpPr>
            <a:spLocks noGrp="1"/>
          </p:cNvSpPr>
          <p:nvPr>
            <p:ph type="sldNum" sz="quarter" idx="12"/>
          </p:nvPr>
        </p:nvSpPr>
        <p:spPr/>
        <p:txBody>
          <a:bodyPr/>
          <a:lstStyle/>
          <a:p>
            <a:fld id="{A4674A73-4F59-4B30-80F6-6CC3E146F4A9}" type="slidenum">
              <a:rPr lang="en-US" smtClean="0"/>
              <a:t>34</a:t>
            </a:fld>
            <a:endParaRPr lang="en-US"/>
          </a:p>
        </p:txBody>
      </p:sp>
    </p:spTree>
    <p:extLst>
      <p:ext uri="{BB962C8B-B14F-4D97-AF65-F5344CB8AC3E}">
        <p14:creationId xmlns:p14="http://schemas.microsoft.com/office/powerpoint/2010/main" val="3135418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545024" y="132803"/>
            <a:ext cx="6264131" cy="6558528"/>
          </a:xfrm>
          <a:prstGeom prst="rect">
            <a:avLst/>
          </a:prstGeom>
        </p:spPr>
      </p:pic>
      <p:sp>
        <p:nvSpPr>
          <p:cNvPr id="11" name="Content Placeholder 10"/>
          <p:cNvSpPr>
            <a:spLocks noGrp="1"/>
          </p:cNvSpPr>
          <p:nvPr>
            <p:ph idx="1"/>
          </p:nvPr>
        </p:nvSpPr>
        <p:spPr>
          <a:xfrm>
            <a:off x="609600" y="830012"/>
            <a:ext cx="2345533" cy="5760957"/>
          </a:xfrm>
        </p:spPr>
        <p:txBody>
          <a:bodyPr>
            <a:normAutofit fontScale="62500" lnSpcReduction="20000"/>
          </a:bodyPr>
          <a:lstStyle/>
          <a:p>
            <a:pPr marL="0" indent="0">
              <a:buNone/>
            </a:pPr>
            <a:r>
              <a:rPr lang="en-CA" u="sng" dirty="0"/>
              <a:t>Contributors:</a:t>
            </a:r>
          </a:p>
          <a:p>
            <a:pPr marL="0" indent="0">
              <a:buNone/>
            </a:pPr>
            <a:r>
              <a:rPr lang="en-CA" sz="3733" dirty="0"/>
              <a:t>G. </a:t>
            </a:r>
            <a:r>
              <a:rPr lang="en-CA" sz="3733"/>
              <a:t>Ross Baker</a:t>
            </a:r>
          </a:p>
          <a:p>
            <a:pPr marL="0" indent="0">
              <a:buNone/>
            </a:pPr>
            <a:r>
              <a:rPr lang="en-CA" sz="3733"/>
              <a:t>Maria </a:t>
            </a:r>
            <a:r>
              <a:rPr lang="en-CA" sz="3733" dirty="0"/>
              <a:t>Judd</a:t>
            </a:r>
          </a:p>
          <a:p>
            <a:pPr marL="0" indent="0">
              <a:buNone/>
            </a:pPr>
            <a:r>
              <a:rPr lang="en-CA" sz="3733" dirty="0"/>
              <a:t>Christine </a:t>
            </a:r>
            <a:r>
              <a:rPr lang="en-CA" sz="3733" dirty="0" err="1"/>
              <a:t>Maika</a:t>
            </a:r>
            <a:endParaRPr lang="en-CA" sz="3733" dirty="0"/>
          </a:p>
          <a:p>
            <a:pPr marL="0" indent="0">
              <a:buNone/>
            </a:pPr>
            <a:r>
              <a:rPr lang="en-CA" sz="3733" dirty="0"/>
              <a:t>Carol Fancott</a:t>
            </a:r>
          </a:p>
          <a:p>
            <a:pPr marL="0" indent="0">
              <a:buNone/>
            </a:pPr>
            <a:r>
              <a:rPr lang="en-CA" sz="3733" dirty="0"/>
              <a:t>Patricia O’Connor</a:t>
            </a:r>
          </a:p>
          <a:p>
            <a:pPr marL="0" indent="0">
              <a:buNone/>
            </a:pPr>
            <a:r>
              <a:rPr lang="en-CA" sz="3733" dirty="0"/>
              <a:t>Alain </a:t>
            </a:r>
            <a:r>
              <a:rPr lang="en-CA" sz="3733" dirty="0" err="1"/>
              <a:t>Biron</a:t>
            </a:r>
            <a:endParaRPr lang="en-CA" sz="3733" dirty="0"/>
          </a:p>
          <a:p>
            <a:pPr marL="0" indent="0">
              <a:buNone/>
            </a:pPr>
            <a:r>
              <a:rPr lang="en-CA" sz="3733" dirty="0"/>
              <a:t>Brenda </a:t>
            </a:r>
            <a:r>
              <a:rPr lang="en-CA" sz="3733" dirty="0" err="1"/>
              <a:t>MacGibbon</a:t>
            </a:r>
            <a:endParaRPr lang="en-CA" sz="3733" dirty="0"/>
          </a:p>
          <a:p>
            <a:pPr marL="0" indent="0">
              <a:buNone/>
            </a:pPr>
            <a:r>
              <a:rPr lang="en-CA" sz="3733" dirty="0"/>
              <a:t>Eleanor </a:t>
            </a:r>
            <a:r>
              <a:rPr lang="en-CA" sz="3733" dirty="0" err="1"/>
              <a:t>Rivoire</a:t>
            </a:r>
            <a:endParaRPr lang="en-CA" sz="3733" dirty="0"/>
          </a:p>
          <a:p>
            <a:pPr marL="0" indent="0">
              <a:buNone/>
            </a:pPr>
            <a:r>
              <a:rPr lang="en-CA" sz="3733" dirty="0"/>
              <a:t>Anu MacIntosh-Murray</a:t>
            </a:r>
          </a:p>
          <a:p>
            <a:pPr marL="0" indent="0">
              <a:buNone/>
            </a:pPr>
            <a:r>
              <a:rPr lang="en-CA" sz="3733" dirty="0"/>
              <a:t>Jocelyn Cornwell</a:t>
            </a:r>
          </a:p>
          <a:p>
            <a:pPr marL="0" indent="0">
              <a:buNone/>
            </a:pPr>
            <a:r>
              <a:rPr lang="en-CA" sz="3733" dirty="0"/>
              <a:t>Louise </a:t>
            </a:r>
            <a:r>
              <a:rPr lang="en-CA" sz="3733" dirty="0" err="1"/>
              <a:t>Restrick</a:t>
            </a:r>
            <a:endParaRPr lang="en-CA" sz="3733" dirty="0"/>
          </a:p>
          <a:p>
            <a:pPr marL="0" indent="0">
              <a:buNone/>
            </a:pPr>
            <a:r>
              <a:rPr lang="en-CA" sz="3733" dirty="0"/>
              <a:t>Annie Laverty</a:t>
            </a:r>
          </a:p>
        </p:txBody>
      </p:sp>
      <p:sp>
        <p:nvSpPr>
          <p:cNvPr id="12" name="TextBox 11"/>
          <p:cNvSpPr txBox="1"/>
          <p:nvPr/>
        </p:nvSpPr>
        <p:spPr>
          <a:xfrm>
            <a:off x="3121152" y="1278220"/>
            <a:ext cx="2423873" cy="4852547"/>
          </a:xfrm>
          <a:prstGeom prst="rect">
            <a:avLst/>
          </a:prstGeom>
          <a:noFill/>
        </p:spPr>
        <p:txBody>
          <a:bodyPr wrap="square" rtlCol="0">
            <a:spAutoFit/>
          </a:bodyPr>
          <a:lstStyle/>
          <a:p>
            <a:r>
              <a:rPr lang="en-CA" sz="2400" dirty="0"/>
              <a:t>Jean-Louis Denis</a:t>
            </a:r>
          </a:p>
          <a:p>
            <a:r>
              <a:rPr lang="en-CA" sz="2400" dirty="0" err="1"/>
              <a:t>Caryl</a:t>
            </a:r>
            <a:r>
              <a:rPr lang="en-CA" sz="2400" dirty="0"/>
              <a:t> Harper</a:t>
            </a:r>
          </a:p>
          <a:p>
            <a:r>
              <a:rPr lang="en-CA" sz="2400" dirty="0" err="1"/>
              <a:t>Elina</a:t>
            </a:r>
            <a:r>
              <a:rPr lang="en-CA" sz="2400" dirty="0"/>
              <a:t> </a:t>
            </a:r>
            <a:r>
              <a:rPr lang="en-CA" sz="2400" dirty="0" err="1"/>
              <a:t>Farmanova</a:t>
            </a:r>
            <a:endParaRPr lang="en-CA" sz="2400" dirty="0"/>
          </a:p>
          <a:p>
            <a:r>
              <a:rPr lang="en-CA" sz="2400" dirty="0"/>
              <a:t>Peter Margolis</a:t>
            </a:r>
          </a:p>
          <a:p>
            <a:r>
              <a:rPr lang="en-CA" sz="2400" dirty="0"/>
              <a:t>Justin Vandergrift</a:t>
            </a:r>
          </a:p>
          <a:p>
            <a:r>
              <a:rPr lang="en-CA" sz="2400" dirty="0"/>
              <a:t>Michael </a:t>
            </a:r>
            <a:r>
              <a:rPr lang="en-CA" sz="2400" dirty="0" err="1"/>
              <a:t>Seid</a:t>
            </a:r>
            <a:endParaRPr lang="en-CA" sz="2400" dirty="0"/>
          </a:p>
          <a:p>
            <a:r>
              <a:rPr lang="en-CA" sz="2400" dirty="0" err="1"/>
              <a:t>Malori</a:t>
            </a:r>
            <a:r>
              <a:rPr lang="en-CA" sz="2400" dirty="0"/>
              <a:t> Keller</a:t>
            </a:r>
          </a:p>
          <a:p>
            <a:r>
              <a:rPr lang="en-CA" sz="2400" dirty="0"/>
              <a:t>Glenn Robert</a:t>
            </a:r>
          </a:p>
          <a:p>
            <a:r>
              <a:rPr lang="en-CA" sz="2400" dirty="0"/>
              <a:t>Vincent Dumez</a:t>
            </a:r>
          </a:p>
          <a:p>
            <a:r>
              <a:rPr lang="en-CA" sz="2400" dirty="0"/>
              <a:t>Jim Conway</a:t>
            </a:r>
          </a:p>
          <a:p>
            <a:endParaRPr lang="en-CA" sz="2133" dirty="0"/>
          </a:p>
          <a:p>
            <a:endParaRPr lang="en-CA" sz="2400" dirty="0"/>
          </a:p>
          <a:p>
            <a:endParaRPr lang="en-CA" sz="2400" dirty="0"/>
          </a:p>
        </p:txBody>
      </p:sp>
    </p:spTree>
    <p:extLst>
      <p:ext uri="{BB962C8B-B14F-4D97-AF65-F5344CB8AC3E}">
        <p14:creationId xmlns:p14="http://schemas.microsoft.com/office/powerpoint/2010/main" val="802445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Q &amp; A </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86281" y="3516132"/>
            <a:ext cx="4057454" cy="2840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953E1B2-C2D2-4FC8-862F-1C23FBBB48E8}" type="slidenum">
              <a:rPr lang="en-CA" smtClean="0"/>
              <a:t>36</a:t>
            </a:fld>
            <a:endParaRPr lang="en-CA"/>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032" y="1722300"/>
            <a:ext cx="2395535" cy="35876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2" descr="patients.JPG"/>
          <p:cNvPicPr>
            <a:picLocks noChangeAspect="1"/>
          </p:cNvPicPr>
          <p:nvPr/>
        </p:nvPicPr>
        <p:blipFill>
          <a:blip r:embed="rId5" cstate="print"/>
          <a:srcRect/>
          <a:stretch>
            <a:fillRect/>
          </a:stretch>
        </p:blipFill>
        <p:spPr bwMode="auto">
          <a:xfrm>
            <a:off x="4518328" y="1418975"/>
            <a:ext cx="3716859" cy="2473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9011" y="4037108"/>
            <a:ext cx="3257746" cy="2174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6486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CA" b="1" dirty="0">
                <a:solidFill>
                  <a:srgbClr val="006838"/>
                </a:solidFill>
              </a:rPr>
              <a:t>Thank You!</a:t>
            </a:r>
          </a:p>
        </p:txBody>
      </p:sp>
      <p:sp>
        <p:nvSpPr>
          <p:cNvPr id="7" name="Subtitle 6"/>
          <p:cNvSpPr>
            <a:spLocks noGrp="1"/>
          </p:cNvSpPr>
          <p:nvPr>
            <p:ph type="subTitle" idx="1"/>
          </p:nvPr>
        </p:nvSpPr>
        <p:spPr>
          <a:xfrm>
            <a:off x="8768960" y="4645778"/>
            <a:ext cx="2749271" cy="392446"/>
          </a:xfrm>
        </p:spPr>
        <p:txBody>
          <a:bodyPr>
            <a:noAutofit/>
          </a:bodyPr>
          <a:lstStyle/>
          <a:p>
            <a:pPr>
              <a:lnSpc>
                <a:spcPct val="100000"/>
              </a:lnSpc>
            </a:pPr>
            <a:r>
              <a:rPr lang="en-CA" b="1" dirty="0"/>
              <a:t>Maria Judd</a:t>
            </a:r>
          </a:p>
          <a:p>
            <a:pPr>
              <a:lnSpc>
                <a:spcPct val="100000"/>
              </a:lnSpc>
            </a:pPr>
            <a:r>
              <a:rPr lang="en-CA" sz="1800" dirty="0"/>
              <a:t>Maria.Judd@Cfhi-fcass.ca</a:t>
            </a:r>
          </a:p>
        </p:txBody>
      </p:sp>
      <p:sp>
        <p:nvSpPr>
          <p:cNvPr id="5" name="Slide Number Placeholder 4"/>
          <p:cNvSpPr>
            <a:spLocks noGrp="1"/>
          </p:cNvSpPr>
          <p:nvPr>
            <p:ph type="sldNum" sz="quarter" idx="12"/>
          </p:nvPr>
        </p:nvSpPr>
        <p:spPr/>
        <p:txBody>
          <a:bodyPr/>
          <a:lstStyle/>
          <a:p>
            <a:fld id="{3953E1B2-C2D2-4FC8-862F-1C23FBBB48E8}" type="slidenum">
              <a:rPr lang="en-CA" smtClean="0"/>
              <a:t>37</a:t>
            </a:fld>
            <a:endParaRPr lang="en-CA"/>
          </a:p>
        </p:txBody>
      </p:sp>
      <p:sp>
        <p:nvSpPr>
          <p:cNvPr id="8" name="Subtitle 6"/>
          <p:cNvSpPr txBox="1">
            <a:spLocks/>
          </p:cNvSpPr>
          <p:nvPr/>
        </p:nvSpPr>
        <p:spPr>
          <a:xfrm>
            <a:off x="5249705" y="5038224"/>
            <a:ext cx="4343474" cy="392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spcBef>
                <a:spcPts val="0"/>
              </a:spcBef>
            </a:pPr>
            <a:r>
              <a:rPr lang="en-CA" b="1" dirty="0"/>
              <a:t>Petrina McGrath</a:t>
            </a:r>
            <a:r>
              <a:rPr lang="en-CA" sz="1800" dirty="0"/>
              <a:t> Petrina.McGrath@saskatoonhealthregion.ca</a:t>
            </a:r>
          </a:p>
        </p:txBody>
      </p:sp>
      <p:sp>
        <p:nvSpPr>
          <p:cNvPr id="9" name="Subtitle 6"/>
          <p:cNvSpPr txBox="1">
            <a:spLocks/>
          </p:cNvSpPr>
          <p:nvPr/>
        </p:nvSpPr>
        <p:spPr>
          <a:xfrm>
            <a:off x="2309769" y="4645778"/>
            <a:ext cx="4002505" cy="392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CA" b="1" dirty="0"/>
              <a:t>Patricia O’Connor</a:t>
            </a:r>
            <a:endParaRPr lang="en-CA" sz="1800" b="1" dirty="0"/>
          </a:p>
          <a:p>
            <a:pPr>
              <a:lnSpc>
                <a:spcPct val="100000"/>
              </a:lnSpc>
            </a:pPr>
            <a:r>
              <a:rPr lang="en-CA" sz="1800" dirty="0"/>
              <a:t>Patty.Oconnor1@gmail.com</a:t>
            </a:r>
          </a:p>
        </p:txBody>
      </p:sp>
      <p:sp>
        <p:nvSpPr>
          <p:cNvPr id="10" name="Subtitle 6"/>
          <p:cNvSpPr txBox="1">
            <a:spLocks/>
          </p:cNvSpPr>
          <p:nvPr/>
        </p:nvSpPr>
        <p:spPr>
          <a:xfrm>
            <a:off x="571190" y="5188325"/>
            <a:ext cx="2477253" cy="392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CA" b="1" dirty="0"/>
              <a:t>Ross Baker</a:t>
            </a:r>
          </a:p>
          <a:p>
            <a:r>
              <a:rPr lang="en-CA" sz="1800" dirty="0"/>
              <a:t>Ross.Baker@utoronto.ca</a:t>
            </a:r>
          </a:p>
        </p:txBody>
      </p:sp>
      <p:sp>
        <p:nvSpPr>
          <p:cNvPr id="11" name="Footer Placeholder 10"/>
          <p:cNvSpPr>
            <a:spLocks noGrp="1"/>
          </p:cNvSpPr>
          <p:nvPr>
            <p:ph type="ftr" sz="quarter" idx="11"/>
          </p:nvPr>
        </p:nvSpPr>
        <p:spPr/>
        <p:txBody>
          <a:bodyPr/>
          <a:lstStyle/>
          <a:p>
            <a:endParaRPr lang="en-CA"/>
          </a:p>
        </p:txBody>
      </p:sp>
      <p:sp>
        <p:nvSpPr>
          <p:cNvPr id="12" name="Date Placeholder 11"/>
          <p:cNvSpPr>
            <a:spLocks noGrp="1"/>
          </p:cNvSpPr>
          <p:nvPr>
            <p:ph type="dt" sz="half" idx="10"/>
          </p:nvPr>
        </p:nvSpPr>
        <p:spPr/>
        <p:txBody>
          <a:bodyPr/>
          <a:lstStyle/>
          <a:p>
            <a:endParaRPr lang="en-CA"/>
          </a:p>
        </p:txBody>
      </p:sp>
      <p:pic>
        <p:nvPicPr>
          <p:cNvPr id="2" name="Picture 1"/>
          <p:cNvPicPr>
            <a:picLocks noChangeAspect="1"/>
          </p:cNvPicPr>
          <p:nvPr/>
        </p:nvPicPr>
        <p:blipFill rotWithShape="1">
          <a:blip r:embed="rId3"/>
          <a:srcRect l="16237"/>
          <a:stretch/>
        </p:blipFill>
        <p:spPr>
          <a:xfrm>
            <a:off x="8610600" y="1796800"/>
            <a:ext cx="3111586" cy="2600325"/>
          </a:xfrm>
          <a:prstGeom prst="rect">
            <a:avLst/>
          </a:prstGeom>
        </p:spPr>
      </p:pic>
    </p:spTree>
    <p:extLst>
      <p:ext uri="{BB962C8B-B14F-4D97-AF65-F5344CB8AC3E}">
        <p14:creationId xmlns:p14="http://schemas.microsoft.com/office/powerpoint/2010/main" val="1942945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521368" y="1653173"/>
            <a:ext cx="3533775" cy="4438650"/>
          </a:xfrm>
        </p:spPr>
        <p:txBody>
          <a:bodyPr>
            <a:noAutofit/>
          </a:bodyPr>
          <a:lstStyle/>
          <a:p>
            <a:pPr marL="0" indent="0" algn="ctr">
              <a:spcBef>
                <a:spcPts val="1200"/>
              </a:spcBef>
              <a:buNone/>
            </a:pPr>
            <a:r>
              <a:rPr lang="en-CA" sz="2800" b="1" dirty="0">
                <a:solidFill>
                  <a:srgbClr val="006838"/>
                </a:solidFill>
              </a:rPr>
              <a:t>Mission </a:t>
            </a:r>
          </a:p>
          <a:p>
            <a:pPr marL="0" indent="0">
              <a:buNone/>
            </a:pPr>
            <a:r>
              <a:rPr lang="en-CA" sz="2600" dirty="0">
                <a:solidFill>
                  <a:schemeClr val="tx1"/>
                </a:solidFill>
              </a:rPr>
              <a:t>CFHI identifies proven innovations and accelerates their spread across Canada by supporting healthcare organizations to adapt, implement and measure improvements in patient care, population health and value for money.</a:t>
            </a:r>
            <a:endParaRPr lang="en-CA" sz="2600" b="1" dirty="0">
              <a:solidFill>
                <a:schemeClr val="tx1"/>
              </a:solidFill>
            </a:endParaRPr>
          </a:p>
        </p:txBody>
      </p:sp>
      <p:graphicFrame>
        <p:nvGraphicFramePr>
          <p:cNvPr id="5" name="Diagram 4"/>
          <p:cNvGraphicFramePr/>
          <p:nvPr>
            <p:extLst/>
          </p:nvPr>
        </p:nvGraphicFramePr>
        <p:xfrm>
          <a:off x="4759036" y="1840498"/>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953E1B2-C2D2-4FC8-862F-1C23FBBB48E8}" type="slidenum">
              <a:rPr lang="en-CA" smtClean="0"/>
              <a:t>4</a:t>
            </a:fld>
            <a:endParaRPr lang="en-CA"/>
          </a:p>
        </p:txBody>
      </p:sp>
      <p:pic>
        <p:nvPicPr>
          <p:cNvPr id="9" name="Picture 8" descr="HCI_EF_colour.png"/>
          <p:cNvPicPr>
            <a:picLocks noChangeAspect="1"/>
          </p:cNvPicPr>
          <p:nvPr/>
        </p:nvPicPr>
        <p:blipFill>
          <a:blip r:embed="rId8"/>
          <a:stretch>
            <a:fillRect/>
          </a:stretch>
        </p:blipFill>
        <p:spPr>
          <a:xfrm>
            <a:off x="1748479" y="286835"/>
            <a:ext cx="8590008" cy="914486"/>
          </a:xfrm>
          <a:prstGeom prst="rect">
            <a:avLst/>
          </a:prstGeom>
        </p:spPr>
      </p:pic>
    </p:spTree>
    <p:extLst>
      <p:ext uri="{BB962C8B-B14F-4D97-AF65-F5344CB8AC3E}">
        <p14:creationId xmlns:p14="http://schemas.microsoft.com/office/powerpoint/2010/main" val="3917564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524001" y="0"/>
            <a:ext cx="6440375" cy="6858000"/>
          </a:xfrm>
          <a:prstGeom prst="rect">
            <a:avLst/>
          </a:prstGeom>
        </p:spPr>
      </p:pic>
      <p:sp>
        <p:nvSpPr>
          <p:cNvPr id="2" name="Cloud 1"/>
          <p:cNvSpPr/>
          <p:nvPr/>
        </p:nvSpPr>
        <p:spPr>
          <a:xfrm rot="303970">
            <a:off x="7852869" y="816333"/>
            <a:ext cx="2669867" cy="1267972"/>
          </a:xfrm>
          <a:prstGeom prst="cloud">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901932" y="976371"/>
            <a:ext cx="2423168" cy="830997"/>
          </a:xfrm>
          <a:prstGeom prst="rect">
            <a:avLst/>
          </a:prstGeom>
          <a:noFill/>
        </p:spPr>
        <p:txBody>
          <a:bodyPr wrap="square" rtlCol="0">
            <a:spAutoFit/>
          </a:bodyPr>
          <a:lstStyle/>
          <a:p>
            <a:pPr algn="ctr"/>
            <a:r>
              <a:rPr lang="en-US" sz="1600" b="1" dirty="0"/>
              <a:t>Improved health outcomes &amp; changes in service utilization </a:t>
            </a:r>
          </a:p>
        </p:txBody>
      </p:sp>
      <p:sp>
        <p:nvSpPr>
          <p:cNvPr id="8" name="Cloud 7"/>
          <p:cNvSpPr/>
          <p:nvPr/>
        </p:nvSpPr>
        <p:spPr>
          <a:xfrm rot="303970">
            <a:off x="7837244" y="2237514"/>
            <a:ext cx="2701115" cy="1711418"/>
          </a:xfrm>
          <a:prstGeom prst="cloud">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loud 8"/>
          <p:cNvSpPr/>
          <p:nvPr/>
        </p:nvSpPr>
        <p:spPr>
          <a:xfrm rot="303970">
            <a:off x="7987569" y="4065866"/>
            <a:ext cx="2477990" cy="1342067"/>
          </a:xfrm>
          <a:prstGeom prst="cloud">
            <a:avLst/>
          </a:prstGeom>
          <a:noFill/>
          <a:ln>
            <a:solidFill>
              <a:srgbClr val="0081C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062860" y="2532066"/>
            <a:ext cx="2327411" cy="1077218"/>
          </a:xfrm>
          <a:prstGeom prst="rect">
            <a:avLst/>
          </a:prstGeom>
          <a:noFill/>
        </p:spPr>
        <p:txBody>
          <a:bodyPr wrap="square" rtlCol="0">
            <a:spAutoFit/>
          </a:bodyPr>
          <a:lstStyle/>
          <a:p>
            <a:pPr algn="ctr"/>
            <a:r>
              <a:rPr lang="en-CA" sz="1600" b="1" dirty="0"/>
              <a:t>Patient &amp; organizational improvements </a:t>
            </a:r>
            <a:r>
              <a:rPr lang="en-CA" sz="1600" b="1" dirty="0" err="1"/>
              <a:t>e.g</a:t>
            </a:r>
            <a:r>
              <a:rPr lang="en-CA" sz="1600" b="1" dirty="0"/>
              <a:t>  patient experience, safety and effectiveness</a:t>
            </a:r>
            <a:r>
              <a:rPr lang="en-US" sz="1600" b="1" dirty="0"/>
              <a:t> </a:t>
            </a:r>
          </a:p>
        </p:txBody>
      </p:sp>
      <p:sp>
        <p:nvSpPr>
          <p:cNvPr id="11" name="TextBox 10"/>
          <p:cNvSpPr txBox="1"/>
          <p:nvPr/>
        </p:nvSpPr>
        <p:spPr>
          <a:xfrm>
            <a:off x="7953968" y="4270478"/>
            <a:ext cx="2629947" cy="861774"/>
          </a:xfrm>
          <a:prstGeom prst="rect">
            <a:avLst/>
          </a:prstGeom>
          <a:noFill/>
        </p:spPr>
        <p:txBody>
          <a:bodyPr wrap="square" rtlCol="0">
            <a:spAutoFit/>
          </a:bodyPr>
          <a:lstStyle/>
          <a:p>
            <a:pPr algn="ctr"/>
            <a:r>
              <a:rPr lang="en-US" sz="1600" b="1" dirty="0"/>
              <a:t>Changes in </a:t>
            </a:r>
          </a:p>
          <a:p>
            <a:pPr algn="ctr"/>
            <a:r>
              <a:rPr lang="en-US" sz="1600" b="1" dirty="0"/>
              <a:t>improvement priorities </a:t>
            </a:r>
          </a:p>
          <a:p>
            <a:pPr algn="ctr"/>
            <a:r>
              <a:rPr lang="en-US" sz="1600" b="1" dirty="0"/>
              <a:t>&amp; resourcing</a:t>
            </a:r>
          </a:p>
        </p:txBody>
      </p:sp>
      <p:sp>
        <p:nvSpPr>
          <p:cNvPr id="6" name="TextBox 5"/>
          <p:cNvSpPr txBox="1"/>
          <p:nvPr/>
        </p:nvSpPr>
        <p:spPr>
          <a:xfrm>
            <a:off x="8449845" y="6414118"/>
            <a:ext cx="2086680" cy="400110"/>
          </a:xfrm>
          <a:prstGeom prst="rect">
            <a:avLst/>
          </a:prstGeom>
          <a:noFill/>
        </p:spPr>
        <p:txBody>
          <a:bodyPr wrap="square" rtlCol="0">
            <a:spAutoFit/>
          </a:bodyPr>
          <a:lstStyle/>
          <a:p>
            <a:r>
              <a:rPr lang="en-CA" sz="1000" dirty="0">
                <a:solidFill>
                  <a:prstClr val="black"/>
                </a:solidFill>
                <a:latin typeface="Verdana"/>
                <a:cs typeface="Verdana"/>
              </a:rPr>
              <a:t>Source: Carman, et al.,</a:t>
            </a:r>
          </a:p>
          <a:p>
            <a:r>
              <a:rPr lang="en-CA" sz="1000" dirty="0">
                <a:solidFill>
                  <a:prstClr val="black"/>
                </a:solidFill>
                <a:latin typeface="Verdana"/>
                <a:cs typeface="Verdana"/>
              </a:rPr>
              <a:t>Health Affairs, 2013</a:t>
            </a:r>
          </a:p>
        </p:txBody>
      </p:sp>
      <p:sp>
        <p:nvSpPr>
          <p:cNvPr id="4" name="Slide Number Placeholder 3"/>
          <p:cNvSpPr>
            <a:spLocks noGrp="1"/>
          </p:cNvSpPr>
          <p:nvPr>
            <p:ph type="sldNum" sz="quarter" idx="12"/>
          </p:nvPr>
        </p:nvSpPr>
        <p:spPr>
          <a:xfrm>
            <a:off x="8386376" y="6356351"/>
            <a:ext cx="2133600" cy="365125"/>
          </a:xfrm>
        </p:spPr>
        <p:txBody>
          <a:bodyPr/>
          <a:lstStyle/>
          <a:p>
            <a:fld id="{C495AF59-2E4C-4DCF-A7AD-5543D15EAFDF}" type="slidenum">
              <a:rPr lang="en-CA" smtClean="0">
                <a:solidFill>
                  <a:prstClr val="black">
                    <a:tint val="75000"/>
                  </a:prstClr>
                </a:solidFill>
              </a:rPr>
              <a:pPr/>
              <a:t>5</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CA"/>
          </a:p>
        </p:txBody>
      </p:sp>
      <p:sp>
        <p:nvSpPr>
          <p:cNvPr id="12" name="Date Placeholder 11"/>
          <p:cNvSpPr>
            <a:spLocks noGrp="1"/>
          </p:cNvSpPr>
          <p:nvPr>
            <p:ph type="dt" sz="half" idx="10"/>
          </p:nvPr>
        </p:nvSpPr>
        <p:spPr/>
        <p:txBody>
          <a:bodyPr/>
          <a:lstStyle/>
          <a:p>
            <a:endParaRPr lang="en-CA"/>
          </a:p>
        </p:txBody>
      </p:sp>
    </p:spTree>
    <p:extLst>
      <p:ext uri="{BB962C8B-B14F-4D97-AF65-F5344CB8AC3E}">
        <p14:creationId xmlns:p14="http://schemas.microsoft.com/office/powerpoint/2010/main" val="3738426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36" y="-107854"/>
            <a:ext cx="9144000" cy="1325563"/>
          </a:xfrm>
        </p:spPr>
        <p:txBody>
          <a:bodyPr/>
          <a:lstStyle/>
          <a:p>
            <a:pPr algn="ctr"/>
            <a:r>
              <a:rPr lang="en-US" dirty="0">
                <a:solidFill>
                  <a:srgbClr val="006838"/>
                </a:solidFill>
              </a:rPr>
              <a:t>Engagement-capable environments:</a:t>
            </a:r>
          </a:p>
        </p:txBody>
      </p:sp>
      <p:sp>
        <p:nvSpPr>
          <p:cNvPr id="5" name="Oval 4"/>
          <p:cNvSpPr/>
          <p:nvPr/>
        </p:nvSpPr>
        <p:spPr>
          <a:xfrm>
            <a:off x="2980670" y="870438"/>
            <a:ext cx="8197284" cy="6265546"/>
          </a:xfrm>
          <a:prstGeom prst="ellipse">
            <a:avLst/>
          </a:prstGeom>
          <a:noFill/>
          <a:ln w="38100">
            <a:solidFill>
              <a:srgbClr val="3A8A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662620" y="3192728"/>
            <a:ext cx="1309174" cy="1094357"/>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3090820" y="1542609"/>
            <a:ext cx="1138237" cy="762000"/>
          </a:xfrm>
          <a:prstGeom prst="rect">
            <a:avLst/>
          </a:prstGeom>
        </p:spPr>
      </p:pic>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2268498" y="4935095"/>
            <a:ext cx="1432774" cy="1002942"/>
          </a:xfrm>
          <a:prstGeom prst="rect">
            <a:avLst/>
          </a:prstGeom>
        </p:spPr>
      </p:pic>
      <p:sp>
        <p:nvSpPr>
          <p:cNvPr id="12" name="Rectangle 11"/>
          <p:cNvSpPr/>
          <p:nvPr/>
        </p:nvSpPr>
        <p:spPr>
          <a:xfrm>
            <a:off x="4171541" y="1542610"/>
            <a:ext cx="5663105" cy="4970591"/>
          </a:xfrm>
          <a:prstGeom prst="rect">
            <a:avLst/>
          </a:prstGeom>
        </p:spPr>
        <p:txBody>
          <a:bodyPr wrap="square">
            <a:spAutoFit/>
          </a:bodyPr>
          <a:lstStyle/>
          <a:p>
            <a:r>
              <a:rPr lang="en-US" dirty="0">
                <a:solidFill>
                  <a:srgbClr val="000000"/>
                </a:solidFill>
                <a:latin typeface="Times New Roman" panose="02020603050405020304" pitchFamily="18" charset="0"/>
                <a:ea typeface="Calibri" panose="020F0502020204030204" pitchFamily="34" charset="0"/>
              </a:rPr>
              <a:t>An environment that responds to the needs and desires of patients and the population they are responsible for; that fosters a culture of patient-</a:t>
            </a:r>
            <a:r>
              <a:rPr lang="en-US" dirty="0" err="1">
                <a:solidFill>
                  <a:srgbClr val="000000"/>
                </a:solidFill>
                <a:latin typeface="Times New Roman" panose="02020603050405020304" pitchFamily="18" charset="0"/>
                <a:ea typeface="Calibri" panose="020F0502020204030204" pitchFamily="34" charset="0"/>
              </a:rPr>
              <a:t>centredness</a:t>
            </a:r>
            <a:r>
              <a:rPr lang="en-US" dirty="0">
                <a:solidFill>
                  <a:srgbClr val="000000"/>
                </a:solidFill>
                <a:latin typeface="Times New Roman" panose="02020603050405020304" pitchFamily="18" charset="0"/>
                <a:ea typeface="Calibri" panose="020F0502020204030204" pitchFamily="34" charset="0"/>
              </a:rPr>
              <a:t>; and builds the infrastructure supporting active and meaningful engagement of patients, staff and leaders to improve the quality of care. </a:t>
            </a:r>
          </a:p>
          <a:p>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Times New Roman" panose="02020603050405020304" pitchFamily="18" charset="0"/>
                <a:ea typeface="Calibri" panose="020F0502020204030204" pitchFamily="34" charset="0"/>
              </a:rPr>
              <a:t>Thus, an engagement-capable environment fosters engagement and partnerships at </a:t>
            </a:r>
            <a:r>
              <a:rPr lang="en-US" b="1" dirty="0">
                <a:solidFill>
                  <a:srgbClr val="006838"/>
                </a:solidFill>
                <a:latin typeface="Times New Roman" panose="02020603050405020304" pitchFamily="18" charset="0"/>
                <a:ea typeface="Calibri" panose="020F0502020204030204" pitchFamily="34" charset="0"/>
              </a:rPr>
              <a:t>all levels </a:t>
            </a:r>
            <a:r>
              <a:rPr lang="en-US" dirty="0">
                <a:solidFill>
                  <a:srgbClr val="000000"/>
                </a:solidFill>
                <a:latin typeface="Times New Roman" panose="02020603050405020304" pitchFamily="18" charset="0"/>
                <a:ea typeface="Calibri" panose="020F0502020204030204" pitchFamily="34" charset="0"/>
              </a:rPr>
              <a:t>of care:</a:t>
            </a:r>
            <a:endParaRPr lang="en-US" dirty="0">
              <a:latin typeface="Times New Roman" panose="02020603050405020304" pitchFamily="18" charset="0"/>
              <a:ea typeface="Calibri" panose="020F0502020204030204" pitchFamily="34" charset="0"/>
            </a:endParaRPr>
          </a:p>
          <a:p>
            <a:pPr marL="571500" indent="-342900">
              <a:spcBef>
                <a:spcPts val="600"/>
              </a:spcBef>
              <a:spcAft>
                <a:spcPts val="600"/>
              </a:spcAft>
            </a:pPr>
            <a:r>
              <a:rPr lang="en-US" dirty="0">
                <a:solidFill>
                  <a:srgbClr val="000000"/>
                </a:solidFill>
                <a:latin typeface="Symbol" panose="05050102010706020507" pitchFamily="18" charset="2"/>
                <a:ea typeface="Calibri" panose="020F0502020204030204" pitchFamily="34" charset="0"/>
              </a:rPr>
              <a:t>·</a:t>
            </a:r>
            <a:r>
              <a:rPr lang="en-US" sz="800" dirty="0">
                <a:solidFill>
                  <a:srgbClr val="000000"/>
                </a:solidFill>
                <a:latin typeface="Times New Roman" panose="02020603050405020304" pitchFamily="18" charset="0"/>
                <a:ea typeface="Calibri" panose="020F0502020204030204" pitchFamily="34" charset="0"/>
              </a:rPr>
              <a:t>         </a:t>
            </a:r>
            <a:r>
              <a:rPr lang="en-US" sz="1600" dirty="0">
                <a:solidFill>
                  <a:srgbClr val="000000"/>
                </a:solidFill>
                <a:latin typeface="Times New Roman" panose="02020603050405020304" pitchFamily="18" charset="0"/>
                <a:ea typeface="Calibri" panose="020F0502020204030204" pitchFamily="34" charset="0"/>
              </a:rPr>
              <a:t>The </a:t>
            </a:r>
            <a:r>
              <a:rPr lang="en-US" sz="1600" b="1" dirty="0">
                <a:solidFill>
                  <a:srgbClr val="006838"/>
                </a:solidFill>
                <a:latin typeface="Times New Roman" panose="02020603050405020304" pitchFamily="18" charset="0"/>
                <a:ea typeface="Calibri" panose="020F0502020204030204" pitchFamily="34" charset="0"/>
              </a:rPr>
              <a:t>individual level</a:t>
            </a:r>
            <a:r>
              <a:rPr lang="en-US" sz="1600" dirty="0">
                <a:solidFill>
                  <a:srgbClr val="000000"/>
                </a:solidFill>
                <a:latin typeface="Times New Roman" panose="02020603050405020304" pitchFamily="18" charset="0"/>
                <a:ea typeface="Calibri" panose="020F0502020204030204" pitchFamily="34" charset="0"/>
              </a:rPr>
              <a:t>, where patients and families partner with healthcare providers in their own care</a:t>
            </a:r>
            <a:endParaRPr lang="en-US" sz="1600" dirty="0">
              <a:latin typeface="Times New Roman" panose="02020603050405020304" pitchFamily="18" charset="0"/>
              <a:ea typeface="Calibri" panose="020F0502020204030204" pitchFamily="34" charset="0"/>
            </a:endParaRPr>
          </a:p>
          <a:p>
            <a:pPr marL="571500" indent="-342900">
              <a:spcBef>
                <a:spcPts val="600"/>
              </a:spcBef>
              <a:spcAft>
                <a:spcPts val="600"/>
              </a:spcAft>
            </a:pPr>
            <a:r>
              <a:rPr lang="en-US" sz="1600" dirty="0">
                <a:solidFill>
                  <a:srgbClr val="000000"/>
                </a:solidFill>
                <a:latin typeface="Symbol" panose="05050102010706020507" pitchFamily="18" charset="2"/>
                <a:ea typeface="Calibri" panose="020F0502020204030204" pitchFamily="34" charset="0"/>
              </a:rPr>
              <a:t>·</a:t>
            </a:r>
            <a:r>
              <a:rPr lang="en-US" sz="1600" dirty="0">
                <a:solidFill>
                  <a:srgbClr val="000000"/>
                </a:solidFill>
                <a:latin typeface="Times New Roman" panose="02020603050405020304" pitchFamily="18" charset="0"/>
                <a:ea typeface="Calibri" panose="020F0502020204030204" pitchFamily="34" charset="0"/>
              </a:rPr>
              <a:t>     The </a:t>
            </a:r>
            <a:r>
              <a:rPr lang="en-US" sz="1600" b="1" dirty="0">
                <a:solidFill>
                  <a:srgbClr val="006838"/>
                </a:solidFill>
                <a:latin typeface="Times New Roman" panose="02020603050405020304" pitchFamily="18" charset="0"/>
                <a:ea typeface="Calibri" panose="020F0502020204030204" pitchFamily="34" charset="0"/>
              </a:rPr>
              <a:t>organizational level</a:t>
            </a:r>
            <a:r>
              <a:rPr lang="en-US" sz="1600" dirty="0">
                <a:solidFill>
                  <a:srgbClr val="000000"/>
                </a:solidFill>
                <a:latin typeface="Times New Roman" panose="02020603050405020304" pitchFamily="18" charset="0"/>
                <a:ea typeface="Calibri" panose="020F0502020204030204" pitchFamily="34" charset="0"/>
              </a:rPr>
              <a:t>, where patients and families engage in the design, implementation and evaluation of service delivery and processes of care</a:t>
            </a:r>
            <a:endParaRPr lang="en-US" sz="1600" dirty="0">
              <a:latin typeface="Times New Roman" panose="02020603050405020304" pitchFamily="18" charset="0"/>
              <a:ea typeface="Calibri" panose="020F0502020204030204" pitchFamily="34" charset="0"/>
            </a:endParaRPr>
          </a:p>
          <a:p>
            <a:pPr marL="571500" indent="-342900">
              <a:spcBef>
                <a:spcPts val="600"/>
              </a:spcBef>
              <a:spcAft>
                <a:spcPts val="600"/>
              </a:spcAft>
            </a:pPr>
            <a:r>
              <a:rPr lang="en-US" sz="1600" dirty="0">
                <a:solidFill>
                  <a:srgbClr val="000000"/>
                </a:solidFill>
                <a:latin typeface="Symbol" panose="05050102010706020507" pitchFamily="18" charset="2"/>
                <a:ea typeface="Calibri" panose="020F0502020204030204" pitchFamily="34" charset="0"/>
              </a:rPr>
              <a:t>·</a:t>
            </a:r>
            <a:r>
              <a:rPr lang="en-US" sz="1600" dirty="0">
                <a:solidFill>
                  <a:srgbClr val="000000"/>
                </a:solidFill>
                <a:latin typeface="Times New Roman" panose="02020603050405020304" pitchFamily="18" charset="0"/>
                <a:ea typeface="Calibri" panose="020F0502020204030204" pitchFamily="34" charset="0"/>
              </a:rPr>
              <a:t>     The </a:t>
            </a:r>
            <a:r>
              <a:rPr lang="en-US" sz="1600" b="1" dirty="0">
                <a:solidFill>
                  <a:srgbClr val="006838"/>
                </a:solidFill>
                <a:latin typeface="Times New Roman" panose="02020603050405020304" pitchFamily="18" charset="0"/>
                <a:ea typeface="Calibri" panose="020F0502020204030204" pitchFamily="34" charset="0"/>
              </a:rPr>
              <a:t>policy level</a:t>
            </a:r>
            <a:r>
              <a:rPr lang="en-US" sz="1600" dirty="0">
                <a:solidFill>
                  <a:srgbClr val="000000"/>
                </a:solidFill>
                <a:latin typeface="Times New Roman" panose="02020603050405020304" pitchFamily="18" charset="0"/>
                <a:ea typeface="Calibri" panose="020F0502020204030204" pitchFamily="34" charset="0"/>
              </a:rPr>
              <a:t>, where patients, families and the community engage to determine appropriate policy within organizations or, more broadly, at the level of government” </a:t>
            </a:r>
            <a:endParaRPr lang="en-US" sz="1600" dirty="0">
              <a:latin typeface="Times New Roman" panose="02020603050405020304" pitchFamily="18" charset="0"/>
              <a:ea typeface="Calibri" panose="020F0502020204030204" pitchFamily="34" charset="0"/>
            </a:endParaRPr>
          </a:p>
        </p:txBody>
      </p:sp>
      <p:cxnSp>
        <p:nvCxnSpPr>
          <p:cNvPr id="14" name="Straight Arrow Connector 13"/>
          <p:cNvCxnSpPr>
            <a:endCxn id="8" idx="0"/>
          </p:cNvCxnSpPr>
          <p:nvPr/>
        </p:nvCxnSpPr>
        <p:spPr>
          <a:xfrm>
            <a:off x="2984885" y="4650395"/>
            <a:ext cx="0" cy="284700"/>
          </a:xfrm>
          <a:prstGeom prst="straightConnector1">
            <a:avLst/>
          </a:prstGeom>
          <a:ln>
            <a:solidFill>
              <a:srgbClr val="3A8A6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24500" y="2378854"/>
            <a:ext cx="0" cy="284700"/>
          </a:xfrm>
          <a:prstGeom prst="straightConnector1">
            <a:avLst/>
          </a:prstGeom>
          <a:ln>
            <a:solidFill>
              <a:srgbClr val="3A8A6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344570" y="3551671"/>
            <a:ext cx="318050" cy="0"/>
          </a:xfrm>
          <a:prstGeom prst="straightConnector1">
            <a:avLst/>
          </a:prstGeom>
          <a:ln>
            <a:solidFill>
              <a:srgbClr val="3A8A65"/>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4566" y="3266973"/>
            <a:ext cx="780004" cy="780004"/>
          </a:xfrm>
          <a:prstGeom prst="rect">
            <a:avLst/>
          </a:prstGeom>
        </p:spPr>
      </p:pic>
      <p:sp>
        <p:nvSpPr>
          <p:cNvPr id="4" name="Footer Placeholder 3"/>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953E1B2-C2D2-4FC8-862F-1C23FBBB48E8}" type="slidenum">
              <a:rPr lang="en-CA" smtClean="0"/>
              <a:t>6</a:t>
            </a:fld>
            <a:endParaRPr lang="en-CA"/>
          </a:p>
        </p:txBody>
      </p:sp>
      <p:sp>
        <p:nvSpPr>
          <p:cNvPr id="10" name="Date Placeholder 9"/>
          <p:cNvSpPr>
            <a:spLocks noGrp="1"/>
          </p:cNvSpPr>
          <p:nvPr>
            <p:ph type="dt" sz="half" idx="10"/>
          </p:nvPr>
        </p:nvSpPr>
        <p:spPr/>
        <p:txBody>
          <a:bodyPr/>
          <a:lstStyle/>
          <a:p>
            <a:endParaRPr lang="en-CA"/>
          </a:p>
        </p:txBody>
      </p:sp>
    </p:spTree>
    <p:extLst>
      <p:ext uri="{BB962C8B-B14F-4D97-AF65-F5344CB8AC3E}">
        <p14:creationId xmlns:p14="http://schemas.microsoft.com/office/powerpoint/2010/main" val="410310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CA" dirty="0"/>
          </a:p>
        </p:txBody>
      </p:sp>
      <p:sp>
        <p:nvSpPr>
          <p:cNvPr id="3" name="Slide Number Placeholder 2"/>
          <p:cNvSpPr>
            <a:spLocks noGrp="1"/>
          </p:cNvSpPr>
          <p:nvPr>
            <p:ph type="sldNum" sz="quarter" idx="12"/>
          </p:nvPr>
        </p:nvSpPr>
        <p:spPr/>
        <p:txBody>
          <a:bodyPr/>
          <a:lstStyle/>
          <a:p>
            <a:fld id="{3953E1B2-C2D2-4FC8-862F-1C23FBBB48E8}" type="slidenum">
              <a:rPr lang="en-CA" smtClean="0"/>
              <a:t>7</a:t>
            </a:fld>
            <a:endParaRPr lang="en-CA"/>
          </a:p>
        </p:txBody>
      </p:sp>
      <p:sp>
        <p:nvSpPr>
          <p:cNvPr id="10" name="Title 1"/>
          <p:cNvSpPr txBox="1">
            <a:spLocks/>
          </p:cNvSpPr>
          <p:nvPr/>
        </p:nvSpPr>
        <p:spPr>
          <a:xfrm>
            <a:off x="184727" y="-96812"/>
            <a:ext cx="10547927"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Engagement-capable environments:</a:t>
            </a:r>
          </a:p>
        </p:txBody>
      </p:sp>
      <p:pic>
        <p:nvPicPr>
          <p:cNvPr id="16" name="Picture 15"/>
          <p:cNvPicPr>
            <a:picLocks noChangeAspect="1"/>
          </p:cNvPicPr>
          <p:nvPr/>
        </p:nvPicPr>
        <p:blipFill>
          <a:blip r:embed="rId3"/>
          <a:stretch>
            <a:fillRect/>
          </a:stretch>
        </p:blipFill>
        <p:spPr>
          <a:xfrm>
            <a:off x="2161309" y="1509186"/>
            <a:ext cx="7123555" cy="4937412"/>
          </a:xfrm>
          <a:prstGeom prst="rect">
            <a:avLst/>
          </a:prstGeom>
        </p:spPr>
      </p:pic>
      <p:sp>
        <p:nvSpPr>
          <p:cNvPr id="17" name="Date Placeholder 16"/>
          <p:cNvSpPr>
            <a:spLocks noGrp="1"/>
          </p:cNvSpPr>
          <p:nvPr>
            <p:ph type="dt" sz="half" idx="10"/>
          </p:nvPr>
        </p:nvSpPr>
        <p:spPr/>
        <p:txBody>
          <a:bodyPr/>
          <a:lstStyle/>
          <a:p>
            <a:endParaRPr lang="en-CA"/>
          </a:p>
        </p:txBody>
      </p:sp>
    </p:spTree>
    <p:extLst>
      <p:ext uri="{BB962C8B-B14F-4D97-AF65-F5344CB8AC3E}">
        <p14:creationId xmlns:p14="http://schemas.microsoft.com/office/powerpoint/2010/main" val="59080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85113" y="908721"/>
            <a:ext cx="8640960" cy="1470025"/>
          </a:xfrm>
        </p:spPr>
        <p:txBody>
          <a:bodyPr>
            <a:normAutofit fontScale="90000"/>
          </a:bodyPr>
          <a:lstStyle/>
          <a:p>
            <a:r>
              <a:rPr lang="en-CA" sz="4000" b="1" i="1" dirty="0">
                <a:solidFill>
                  <a:srgbClr val="003399"/>
                </a:solidFill>
              </a:rPr>
              <a:t>Patients and Professionals Partnering  </a:t>
            </a:r>
            <a:br>
              <a:rPr lang="en-CA" sz="4000" b="1" i="1" dirty="0">
                <a:solidFill>
                  <a:srgbClr val="003399"/>
                </a:solidFill>
              </a:rPr>
            </a:br>
            <a:r>
              <a:rPr lang="en-CA" sz="4000" b="1" i="1" dirty="0">
                <a:solidFill>
                  <a:srgbClr val="003399"/>
                </a:solidFill>
              </a:rPr>
              <a:t>to Co-design Care for Improved Outcomes</a:t>
            </a:r>
            <a:br>
              <a:rPr lang="en-CA" sz="4000" dirty="0"/>
            </a:br>
            <a:endParaRPr lang="en-CA" dirty="0"/>
          </a:p>
        </p:txBody>
      </p:sp>
      <p:sp>
        <p:nvSpPr>
          <p:cNvPr id="9" name="Subtitle 8"/>
          <p:cNvSpPr>
            <a:spLocks noGrp="1"/>
          </p:cNvSpPr>
          <p:nvPr>
            <p:ph type="subTitle" idx="1"/>
          </p:nvPr>
        </p:nvSpPr>
        <p:spPr>
          <a:xfrm>
            <a:off x="2639616" y="4543501"/>
            <a:ext cx="6944816" cy="1008112"/>
          </a:xfrm>
        </p:spPr>
        <p:txBody>
          <a:bodyPr>
            <a:normAutofit/>
          </a:bodyPr>
          <a:lstStyle/>
          <a:p>
            <a:r>
              <a:rPr lang="en-CA" sz="3600" b="1" i="1" dirty="0">
                <a:solidFill>
                  <a:srgbClr val="FF0000"/>
                </a:solidFill>
              </a:rPr>
              <a:t>McGill University Health Centre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849" y="5551614"/>
            <a:ext cx="3404217" cy="651317"/>
          </a:xfrm>
          <a:prstGeom prst="rect">
            <a:avLst/>
          </a:prstGeom>
        </p:spPr>
      </p:pic>
      <p:pic>
        <p:nvPicPr>
          <p:cNvPr id="8" name="image12.png" descr="Partenariat_de_soins_NoTxt.psd"/>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4898639" y="2348880"/>
            <a:ext cx="2467458" cy="1948346"/>
          </a:xfrm>
          <a:prstGeom prst="rect">
            <a:avLst/>
          </a:prstGeom>
          <a:ln w="12700">
            <a:miter lim="400000"/>
          </a:ln>
        </p:spPr>
      </p:pic>
      <p:pic>
        <p:nvPicPr>
          <p:cNvPr id="7" name="Picture 6" descr="HCI_EF_colour.png"/>
          <p:cNvPicPr>
            <a:picLocks noChangeAspect="1"/>
          </p:cNvPicPr>
          <p:nvPr/>
        </p:nvPicPr>
        <p:blipFill>
          <a:blip r:embed="rId5"/>
          <a:stretch>
            <a:fillRect/>
          </a:stretch>
        </p:blipFill>
        <p:spPr>
          <a:xfrm>
            <a:off x="7539789" y="6256309"/>
            <a:ext cx="4267200" cy="454283"/>
          </a:xfrm>
          <a:prstGeom prst="rect">
            <a:avLst/>
          </a:prstGeom>
        </p:spPr>
      </p:pic>
    </p:spTree>
    <p:extLst>
      <p:ext uri="{BB962C8B-B14F-4D97-AF65-F5344CB8AC3E}">
        <p14:creationId xmlns:p14="http://schemas.microsoft.com/office/powerpoint/2010/main" val="13811151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5458"/>
            <a:ext cx="6907837" cy="3573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688" y="22162"/>
            <a:ext cx="3567618" cy="62098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8965" y="2924944"/>
            <a:ext cx="2979035" cy="3933056"/>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670106" y="4284259"/>
            <a:ext cx="5866054" cy="615553"/>
          </a:xfrm>
          <a:prstGeom prst="rect">
            <a:avLst/>
          </a:prstGeom>
          <a:noFill/>
        </p:spPr>
        <p:txBody>
          <a:bodyPr wrap="square" rtlCol="0">
            <a:spAutoFit/>
          </a:bodyPr>
          <a:lstStyle/>
          <a:p>
            <a:pPr defTabSz="457200"/>
            <a:r>
              <a:rPr lang="en-CA" sz="3400" b="1" i="1" dirty="0">
                <a:solidFill>
                  <a:srgbClr val="003399"/>
                </a:solidFill>
              </a:rPr>
              <a:t>McGill University Health Centre</a:t>
            </a:r>
          </a:p>
        </p:txBody>
      </p:sp>
      <p:sp>
        <p:nvSpPr>
          <p:cNvPr id="6" name="TextBox 5"/>
          <p:cNvSpPr txBox="1"/>
          <p:nvPr/>
        </p:nvSpPr>
        <p:spPr>
          <a:xfrm>
            <a:off x="2726058" y="4951168"/>
            <a:ext cx="4503722" cy="523220"/>
          </a:xfrm>
          <a:prstGeom prst="rect">
            <a:avLst/>
          </a:prstGeom>
          <a:noFill/>
        </p:spPr>
        <p:txBody>
          <a:bodyPr wrap="square" rtlCol="0">
            <a:spAutoFit/>
          </a:bodyPr>
          <a:lstStyle/>
          <a:p>
            <a:pPr defTabSz="457200"/>
            <a:r>
              <a:rPr lang="en-US" sz="2800" i="1" dirty="0">
                <a:solidFill>
                  <a:prstClr val="black"/>
                </a:solidFill>
              </a:rPr>
              <a:t>A CFHI-funded </a:t>
            </a:r>
            <a:r>
              <a:rPr lang="en-US" sz="2800" b="1" i="1" dirty="0">
                <a:solidFill>
                  <a:prstClr val="black"/>
                </a:solidFill>
              </a:rPr>
              <a:t>PEP</a:t>
            </a:r>
            <a:r>
              <a:rPr lang="en-US" sz="2800" i="1" dirty="0">
                <a:solidFill>
                  <a:prstClr val="black"/>
                </a:solidFill>
              </a:rPr>
              <a:t> initiative</a:t>
            </a:r>
            <a:endParaRPr lang="en-CA" sz="2800" i="1" dirty="0">
              <a:solidFill>
                <a:prstClr val="black"/>
              </a:solidFill>
            </a:endParaRPr>
          </a:p>
        </p:txBody>
      </p:sp>
      <p:pic>
        <p:nvPicPr>
          <p:cNvPr id="7" name="Picture 6" descr="HCI_EF_colour.png"/>
          <p:cNvPicPr>
            <a:picLocks noChangeAspect="1"/>
          </p:cNvPicPr>
          <p:nvPr/>
        </p:nvPicPr>
        <p:blipFill>
          <a:blip r:embed="rId6"/>
          <a:stretch>
            <a:fillRect/>
          </a:stretch>
        </p:blipFill>
        <p:spPr>
          <a:xfrm>
            <a:off x="217984" y="6137641"/>
            <a:ext cx="4267200" cy="454283"/>
          </a:xfrm>
          <a:prstGeom prst="rect">
            <a:avLst/>
          </a:prstGeom>
        </p:spPr>
      </p:pic>
    </p:spTree>
    <p:extLst>
      <p:ext uri="{BB962C8B-B14F-4D97-AF65-F5344CB8AC3E}">
        <p14:creationId xmlns:p14="http://schemas.microsoft.com/office/powerpoint/2010/main" val="38459142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FHI-PowerPointTemplate-Draft.pptx" id="{160E86AC-90C1-4013-B594-352B7B975A94}" vid="{527DA1A3-0213-4402-B160-200EE3BA07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B89B17734D8E4ABAE84B20C4232B30" ma:contentTypeVersion="7" ma:contentTypeDescription="Create a new document." ma:contentTypeScope="" ma:versionID="7badbafd5c8fd3984ec5022616d55c42">
  <xsd:schema xmlns:xsd="http://www.w3.org/2001/XMLSchema" xmlns:xs="http://www.w3.org/2001/XMLSchema" xmlns:p="http://schemas.microsoft.com/office/2006/metadata/properties" xmlns:ns2="d519a78f-a274-4986-869e-04b8b398be53" targetNamespace="http://schemas.microsoft.com/office/2006/metadata/properties" ma:root="true" ma:fieldsID="06144f26b55fb71da7417b6edf1fc67c" ns2:_="">
    <xsd:import namespace="d519a78f-a274-4986-869e-04b8b398be53"/>
    <xsd:element name="properties">
      <xsd:complexType>
        <xsd:sequence>
          <xsd:element name="documentManagement">
            <xsd:complexType>
              <xsd:all>
                <xsd:element ref="ns2:_dlc_DocId" minOccurs="0"/>
                <xsd:element ref="ns2:_dlc_DocIdUrl" minOccurs="0"/>
                <xsd:element ref="ns2:_dlc_DocIdPersistId" minOccurs="0"/>
                <xsd:element ref="ns2:DocType"/>
                <xsd:element ref="ns2:DocStatus"/>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19a78f-a274-4986-869e-04b8b398be5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DocType" ma:index="13" ma:displayName="DocType" ma:default="Working-Document" ma:description="Description of the purpose of document" ma:format="Dropdown" ma:internalName="DocType">
      <xsd:simpleType>
        <xsd:union memberTypes="dms:Text">
          <xsd:simpleType>
            <xsd:restriction base="dms:Choice">
              <xsd:enumeration value="Working-Document"/>
              <xsd:enumeration value="Agenda-Minutes"/>
              <xsd:enumeration value="Article-Abstract"/>
              <xsd:enumeration value="Briefing"/>
              <xsd:enumeration value="Budget"/>
              <xsd:enumeration value="Comms-Product"/>
              <xsd:enumeration value="Contract"/>
              <xsd:enumeration value="Correspondence"/>
              <xsd:enumeration value="Evaluation"/>
              <xsd:enumeration value="Form-Template"/>
              <xsd:enumeration value="Guide-Manual"/>
              <xsd:enumeration value="Invoice"/>
              <xsd:enumeration value="News-Release"/>
              <xsd:enumeration value="Policy-Procedure"/>
              <xsd:enumeration value="Presentation"/>
              <xsd:enumeration value="Project-Plan"/>
              <xsd:enumeration value="Record"/>
              <xsd:enumeration value="Report"/>
            </xsd:restriction>
          </xsd:simpleType>
        </xsd:union>
      </xsd:simpleType>
    </xsd:element>
    <xsd:element name="DocStatus" ma:index="14" ma:displayName="DocStatus" ma:default="Draft" ma:format="Dropdown" ma:internalName="DocStatus">
      <xsd:simpleType>
        <xsd:restriction base="dms:Choice">
          <xsd:enumeration value="Draft"/>
          <xsd:enumeration value="Final"/>
          <xsd:enumeration value="Archive"/>
          <xsd:enumeration value="Record"/>
          <xsd:enumeration value="Discar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11"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2"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d519a78f-a274-4986-869e-04b8b398be53">T37F74VKFJXF-215-21018</_dlc_DocId>
    <_dlc_DocIdUrl xmlns="d519a78f-a274-4986-869e-04b8b398be53">
      <Url>https://portal.cfhi-fcass.ca/Docs/_layouts/DocIdRedir.aspx?ID=T37F74VKFJXF-215-21018</Url>
      <Description>T37F74VKFJXF-215-21018</Description>
    </_dlc_DocIdUrl>
    <DocStatus xmlns="d519a78f-a274-4986-869e-04b8b398be53">Final</DocStatus>
    <DocType xmlns="d519a78f-a274-4986-869e-04b8b398be53">Working-Document</DocTyp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B3CAD7-E43B-46EE-9C2D-5DBA5CAA25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19a78f-a274-4986-869e-04b8b398be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FD4072-EBBE-427B-B4D7-4B0184713A77}">
  <ds:schemaRefs>
    <ds:schemaRef ds:uri="http://schemas.openxmlformats.org/package/2006/metadata/core-properties"/>
    <ds:schemaRef ds:uri="http://schemas.microsoft.com/office/2006/metadata/properties"/>
    <ds:schemaRef ds:uri="d519a78f-a274-4986-869e-04b8b398be53"/>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0D54FF85-BD91-4B8C-B256-9BEF502F9F30}">
  <ds:schemaRefs>
    <ds:schemaRef ds:uri="http://schemas.microsoft.com/sharepoint/events"/>
  </ds:schemaRefs>
</ds:datastoreItem>
</file>

<file path=customXml/itemProps4.xml><?xml version="1.0" encoding="utf-8"?>
<ds:datastoreItem xmlns:ds="http://schemas.openxmlformats.org/officeDocument/2006/customXml" ds:itemID="{69A30E63-BAAF-4E01-90A3-CCB434F06A9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2793</TotalTime>
  <Words>3513</Words>
  <Application>Microsoft Office PowerPoint</Application>
  <PresentationFormat>Widescreen</PresentationFormat>
  <Paragraphs>436</Paragraphs>
  <Slides>37</Slides>
  <Notes>25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Arial</vt:lpstr>
      <vt:lpstr>Arial Black</vt:lpstr>
      <vt:lpstr>Calibri</vt:lpstr>
      <vt:lpstr>Calibri Light</vt:lpstr>
      <vt:lpstr>Century Gothic</vt:lpstr>
      <vt:lpstr>Symbol</vt:lpstr>
      <vt:lpstr>Tahoma</vt:lpstr>
      <vt:lpstr>Times</vt:lpstr>
      <vt:lpstr>Times New Roman</vt:lpstr>
      <vt:lpstr>Tw Cen MT</vt:lpstr>
      <vt:lpstr>Tw Cen MT Condensed Extra Bold</vt:lpstr>
      <vt:lpstr>Uni Sans Regular</vt:lpstr>
      <vt:lpstr>Verdana</vt:lpstr>
      <vt:lpstr>Wingdings</vt:lpstr>
      <vt:lpstr>Office Theme</vt:lpstr>
      <vt:lpstr>Patient Engagement - Catalyzing Improvement and Innovation in Healthcare</vt:lpstr>
      <vt:lpstr>Our Panelists</vt:lpstr>
      <vt:lpstr>PowerPoint Presentation</vt:lpstr>
      <vt:lpstr>PowerPoint Presentation</vt:lpstr>
      <vt:lpstr>PowerPoint Presentation</vt:lpstr>
      <vt:lpstr>Engagement-capable environments:</vt:lpstr>
      <vt:lpstr>PowerPoint Presentation</vt:lpstr>
      <vt:lpstr>Patients and Professionals Partnering   to Co-design Care for Improved Outcomes </vt:lpstr>
      <vt:lpstr>PowerPoint Presentation</vt:lpstr>
      <vt:lpstr>Transforming Care at the Bedside (TCAB):  A Blueprint for Change </vt:lpstr>
      <vt:lpstr>3 Objectives</vt:lpstr>
      <vt:lpstr>Measures for Accountability</vt:lpstr>
      <vt:lpstr>Patient &amp; Family Outcomes</vt:lpstr>
      <vt:lpstr>Staff Outcomes</vt:lpstr>
      <vt:lpstr>Organizational Outcomes</vt:lpstr>
      <vt:lpstr>Key Elements of Success</vt:lpstr>
      <vt:lpstr>Successful Partnerships in Co-Designing Care</vt:lpstr>
      <vt:lpstr>System Leadership – Patient and Family Engagement &amp; Partnership </vt:lpstr>
      <vt:lpstr>PowerPoint Presentation</vt:lpstr>
      <vt:lpstr>The Patient First Review -2009 </vt:lpstr>
      <vt:lpstr>What we learned? </vt:lpstr>
      <vt:lpstr>Provincial Structure PFCC- 2010</vt:lpstr>
      <vt:lpstr>SHR Patient &amp; Family Engagement</vt:lpstr>
      <vt:lpstr>PowerPoint Presentation</vt:lpstr>
      <vt:lpstr>PowerPoint Presentation</vt:lpstr>
      <vt:lpstr>PowerPoint Presentation</vt:lpstr>
      <vt:lpstr>PowerPoint Presentation</vt:lpstr>
      <vt:lpstr>PowerPoint Presentation</vt:lpstr>
      <vt:lpstr>Designing 21st Century Healthcare</vt:lpstr>
      <vt:lpstr>Digital Clinicians Engage E-Patients</vt:lpstr>
      <vt:lpstr>Northumberland Community Partnership</vt:lpstr>
      <vt:lpstr>Patient Insights Inform Research and Practice</vt:lpstr>
      <vt:lpstr>A Focus on Health and Healthcare</vt:lpstr>
      <vt:lpstr>PowerPoint Presentation</vt:lpstr>
      <vt:lpstr>PowerPoint Presentation</vt:lpstr>
      <vt:lpstr>Q &amp; A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CFHI Corporate Slide Deck - English (wide screen)</dc:title>
  <dc:creator>Lemieux, Audrey</dc:creator>
  <cp:lastModifiedBy>Maika, Christine</cp:lastModifiedBy>
  <cp:revision>66</cp:revision>
  <cp:lastPrinted>2016-12-06T17:30:04Z</cp:lastPrinted>
  <dcterms:created xsi:type="dcterms:W3CDTF">2016-09-27T14:33:45Z</dcterms:created>
  <dcterms:modified xsi:type="dcterms:W3CDTF">2016-12-07T12:36:58Z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4d17f0c2-2806-4c02-bdb8-93fd7f3df6da</vt:lpwstr>
  </property>
  <property fmtid="{D5CDD505-2E9C-101B-9397-08002B2CF9AE}" pid="3" name="ContentTypeId">
    <vt:lpwstr>0x0101008CB89B17734D8E4ABAE84B20C4232B30</vt:lpwstr>
  </property>
</Properties>
</file>